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2" r:id="rId2"/>
    <p:sldId id="257" r:id="rId3"/>
    <p:sldId id="260" r:id="rId4"/>
    <p:sldId id="326" r:id="rId5"/>
    <p:sldId id="259" r:id="rId6"/>
    <p:sldId id="295" r:id="rId7"/>
    <p:sldId id="275" r:id="rId8"/>
    <p:sldId id="341" r:id="rId9"/>
    <p:sldId id="296" r:id="rId10"/>
    <p:sldId id="340" r:id="rId11"/>
    <p:sldId id="343" r:id="rId12"/>
    <p:sldId id="344" r:id="rId13"/>
    <p:sldId id="330" r:id="rId14"/>
    <p:sldId id="345" r:id="rId15"/>
    <p:sldId id="346" r:id="rId16"/>
    <p:sldId id="347" r:id="rId17"/>
    <p:sldId id="348" r:id="rId18"/>
    <p:sldId id="349" r:id="rId19"/>
    <p:sldId id="350" r:id="rId20"/>
    <p:sldId id="353" r:id="rId21"/>
    <p:sldId id="355" r:id="rId22"/>
    <p:sldId id="354" r:id="rId23"/>
    <p:sldId id="356" r:id="rId24"/>
    <p:sldId id="357" r:id="rId25"/>
    <p:sldId id="358" r:id="rId26"/>
    <p:sldId id="359" r:id="rId27"/>
    <p:sldId id="360" r:id="rId28"/>
    <p:sldId id="274" r:id="rId29"/>
    <p:sldId id="361" r:id="rId30"/>
    <p:sldId id="36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da Balas" initials="D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00"/>
    <a:srgbClr val="FF80ED"/>
    <a:srgbClr val="00FF00"/>
    <a:srgbClr val="AFEEEE"/>
    <a:srgbClr val="FFC3A0"/>
    <a:srgbClr val="BADA55"/>
    <a:srgbClr val="FF6666"/>
    <a:srgbClr val="FFFF66"/>
    <a:srgbClr val="7FFFD4"/>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07" autoAdjust="0"/>
    <p:restoredTop sz="94624" autoAdjust="0"/>
  </p:normalViewPr>
  <p:slideViewPr>
    <p:cSldViewPr snapToGrid="0">
      <p:cViewPr varScale="1">
        <p:scale>
          <a:sx n="51" d="100"/>
          <a:sy n="51" d="100"/>
        </p:scale>
        <p:origin x="-902" y="-72"/>
      </p:cViewPr>
      <p:guideLst>
        <p:guide orient="horz" pos="2160"/>
        <p:guide pos="3840"/>
      </p:guideLst>
    </p:cSldViewPr>
  </p:slideViewPr>
  <p:outlineViewPr>
    <p:cViewPr>
      <p:scale>
        <a:sx n="33" d="100"/>
        <a:sy n="33" d="100"/>
      </p:scale>
      <p:origin x="0" y="283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B779A0-2490-4C66-89D8-6D08964E02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48EE045A-7586-401D-BB7B-E5AE85F0C7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83470B35-F433-487F-97D6-5D097EFDBD3B}"/>
              </a:ext>
            </a:extLst>
          </p:cNvPr>
          <p:cNvSpPr>
            <a:spLocks noGrp="1"/>
          </p:cNvSpPr>
          <p:nvPr>
            <p:ph type="dt" sz="half" idx="10"/>
          </p:nvPr>
        </p:nvSpPr>
        <p:spPr/>
        <p:txBody>
          <a:bodyPr/>
          <a:lstStyle/>
          <a:p>
            <a:fld id="{E9613514-368E-4397-9CBC-A8CCDFF55281}" type="datetimeFigureOut">
              <a:rPr lang="en-GB" smtClean="0"/>
              <a:pPr/>
              <a:t>04/10/2021</a:t>
            </a:fld>
            <a:endParaRPr lang="en-GB"/>
          </a:p>
        </p:txBody>
      </p:sp>
      <p:sp>
        <p:nvSpPr>
          <p:cNvPr id="5" name="Footer Placeholder 4">
            <a:extLst>
              <a:ext uri="{FF2B5EF4-FFF2-40B4-BE49-F238E27FC236}">
                <a16:creationId xmlns="" xmlns:a16="http://schemas.microsoft.com/office/drawing/2014/main" id="{251A4479-2958-4B78-AA56-5055016E12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E00C21FA-57AF-41EF-87E8-6FB87FF6DCCA}"/>
              </a:ext>
            </a:extLst>
          </p:cNvPr>
          <p:cNvSpPr>
            <a:spLocks noGrp="1"/>
          </p:cNvSpPr>
          <p:nvPr>
            <p:ph type="sldNum" sz="quarter" idx="12"/>
          </p:nvPr>
        </p:nvSpPr>
        <p:spPr/>
        <p:txBody>
          <a:bodyPr/>
          <a:lstStyle/>
          <a:p>
            <a:fld id="{F8BE34B0-8B79-4C8D-97BE-726D2EE4C2F9}" type="slidenum">
              <a:rPr lang="en-GB" smtClean="0"/>
              <a:pPr/>
              <a:t>‹#›</a:t>
            </a:fld>
            <a:endParaRPr lang="en-GB"/>
          </a:p>
        </p:txBody>
      </p:sp>
    </p:spTree>
    <p:extLst>
      <p:ext uri="{BB962C8B-B14F-4D97-AF65-F5344CB8AC3E}">
        <p14:creationId xmlns:p14="http://schemas.microsoft.com/office/powerpoint/2010/main" val="98735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F9622E-58E3-467B-8E24-0C208410239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E4DE0809-4164-4B6E-BC92-1374781CA8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906D5930-7772-4261-A684-F829282F5337}"/>
              </a:ext>
            </a:extLst>
          </p:cNvPr>
          <p:cNvSpPr>
            <a:spLocks noGrp="1"/>
          </p:cNvSpPr>
          <p:nvPr>
            <p:ph type="dt" sz="half" idx="10"/>
          </p:nvPr>
        </p:nvSpPr>
        <p:spPr/>
        <p:txBody>
          <a:bodyPr/>
          <a:lstStyle/>
          <a:p>
            <a:fld id="{E9613514-368E-4397-9CBC-A8CCDFF55281}" type="datetimeFigureOut">
              <a:rPr lang="en-GB" smtClean="0"/>
              <a:pPr/>
              <a:t>04/10/2021</a:t>
            </a:fld>
            <a:endParaRPr lang="en-GB"/>
          </a:p>
        </p:txBody>
      </p:sp>
      <p:sp>
        <p:nvSpPr>
          <p:cNvPr id="5" name="Footer Placeholder 4">
            <a:extLst>
              <a:ext uri="{FF2B5EF4-FFF2-40B4-BE49-F238E27FC236}">
                <a16:creationId xmlns="" xmlns:a16="http://schemas.microsoft.com/office/drawing/2014/main" id="{D9D1A993-3CC9-4ED7-B7B9-07712715E7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01F4D5D1-C284-4E54-B2D8-8A86DFE3BF96}"/>
              </a:ext>
            </a:extLst>
          </p:cNvPr>
          <p:cNvSpPr>
            <a:spLocks noGrp="1"/>
          </p:cNvSpPr>
          <p:nvPr>
            <p:ph type="sldNum" sz="quarter" idx="12"/>
          </p:nvPr>
        </p:nvSpPr>
        <p:spPr/>
        <p:txBody>
          <a:bodyPr/>
          <a:lstStyle/>
          <a:p>
            <a:fld id="{F8BE34B0-8B79-4C8D-97BE-726D2EE4C2F9}" type="slidenum">
              <a:rPr lang="en-GB" smtClean="0"/>
              <a:pPr/>
              <a:t>‹#›</a:t>
            </a:fld>
            <a:endParaRPr lang="en-GB"/>
          </a:p>
        </p:txBody>
      </p:sp>
    </p:spTree>
    <p:extLst>
      <p:ext uri="{BB962C8B-B14F-4D97-AF65-F5344CB8AC3E}">
        <p14:creationId xmlns:p14="http://schemas.microsoft.com/office/powerpoint/2010/main" val="1936299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19A7D71E-AE70-4DF7-9DE7-93D85FD9CE7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04F8227F-7A84-41E6-A080-8781C86F7F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5CF41278-B575-4B2E-96BB-B2C5F9404EE4}"/>
              </a:ext>
            </a:extLst>
          </p:cNvPr>
          <p:cNvSpPr>
            <a:spLocks noGrp="1"/>
          </p:cNvSpPr>
          <p:nvPr>
            <p:ph type="dt" sz="half" idx="10"/>
          </p:nvPr>
        </p:nvSpPr>
        <p:spPr/>
        <p:txBody>
          <a:bodyPr/>
          <a:lstStyle/>
          <a:p>
            <a:fld id="{E9613514-368E-4397-9CBC-A8CCDFF55281}" type="datetimeFigureOut">
              <a:rPr lang="en-GB" smtClean="0"/>
              <a:pPr/>
              <a:t>04/10/2021</a:t>
            </a:fld>
            <a:endParaRPr lang="en-GB"/>
          </a:p>
        </p:txBody>
      </p:sp>
      <p:sp>
        <p:nvSpPr>
          <p:cNvPr id="5" name="Footer Placeholder 4">
            <a:extLst>
              <a:ext uri="{FF2B5EF4-FFF2-40B4-BE49-F238E27FC236}">
                <a16:creationId xmlns="" xmlns:a16="http://schemas.microsoft.com/office/drawing/2014/main" id="{D593B3A9-8EDC-4FED-8B70-C743A2F51D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9CBDAD2B-39B5-4881-90FB-922EAF8F3DBC}"/>
              </a:ext>
            </a:extLst>
          </p:cNvPr>
          <p:cNvSpPr>
            <a:spLocks noGrp="1"/>
          </p:cNvSpPr>
          <p:nvPr>
            <p:ph type="sldNum" sz="quarter" idx="12"/>
          </p:nvPr>
        </p:nvSpPr>
        <p:spPr/>
        <p:txBody>
          <a:bodyPr/>
          <a:lstStyle/>
          <a:p>
            <a:fld id="{F8BE34B0-8B79-4C8D-97BE-726D2EE4C2F9}" type="slidenum">
              <a:rPr lang="en-GB" smtClean="0"/>
              <a:pPr/>
              <a:t>‹#›</a:t>
            </a:fld>
            <a:endParaRPr lang="en-GB"/>
          </a:p>
        </p:txBody>
      </p:sp>
    </p:spTree>
    <p:extLst>
      <p:ext uri="{BB962C8B-B14F-4D97-AF65-F5344CB8AC3E}">
        <p14:creationId xmlns:p14="http://schemas.microsoft.com/office/powerpoint/2010/main" val="1700364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861FE6-CCBC-43E2-8A00-46E867B8C3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C1B33172-8D8C-41F3-A66D-C6DEDC562B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BF333518-3890-4624-B0DA-F431DB9D01C8}"/>
              </a:ext>
            </a:extLst>
          </p:cNvPr>
          <p:cNvSpPr>
            <a:spLocks noGrp="1"/>
          </p:cNvSpPr>
          <p:nvPr>
            <p:ph type="dt" sz="half" idx="10"/>
          </p:nvPr>
        </p:nvSpPr>
        <p:spPr/>
        <p:txBody>
          <a:bodyPr/>
          <a:lstStyle/>
          <a:p>
            <a:fld id="{E9613514-368E-4397-9CBC-A8CCDFF55281}" type="datetimeFigureOut">
              <a:rPr lang="en-GB" smtClean="0"/>
              <a:pPr/>
              <a:t>04/10/2021</a:t>
            </a:fld>
            <a:endParaRPr lang="en-GB"/>
          </a:p>
        </p:txBody>
      </p:sp>
      <p:sp>
        <p:nvSpPr>
          <p:cNvPr id="5" name="Footer Placeholder 4">
            <a:extLst>
              <a:ext uri="{FF2B5EF4-FFF2-40B4-BE49-F238E27FC236}">
                <a16:creationId xmlns="" xmlns:a16="http://schemas.microsoft.com/office/drawing/2014/main" id="{0492C920-7AB2-42F7-9F98-284E108F6E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4D5D6EED-A3B3-408B-97F5-590D6E9BC81D}"/>
              </a:ext>
            </a:extLst>
          </p:cNvPr>
          <p:cNvSpPr>
            <a:spLocks noGrp="1"/>
          </p:cNvSpPr>
          <p:nvPr>
            <p:ph type="sldNum" sz="quarter" idx="12"/>
          </p:nvPr>
        </p:nvSpPr>
        <p:spPr/>
        <p:txBody>
          <a:bodyPr/>
          <a:lstStyle/>
          <a:p>
            <a:fld id="{F8BE34B0-8B79-4C8D-97BE-726D2EE4C2F9}" type="slidenum">
              <a:rPr lang="en-GB" smtClean="0"/>
              <a:pPr/>
              <a:t>‹#›</a:t>
            </a:fld>
            <a:endParaRPr lang="en-GB"/>
          </a:p>
        </p:txBody>
      </p:sp>
    </p:spTree>
    <p:extLst>
      <p:ext uri="{BB962C8B-B14F-4D97-AF65-F5344CB8AC3E}">
        <p14:creationId xmlns:p14="http://schemas.microsoft.com/office/powerpoint/2010/main" val="2154919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D927E9-5177-4C2F-9E18-01ED7F8AB7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BAFEFAD2-B4E0-4645-881D-05BAA0BA7F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59481FE2-E4FB-42AD-A35C-D93D5F9E915F}"/>
              </a:ext>
            </a:extLst>
          </p:cNvPr>
          <p:cNvSpPr>
            <a:spLocks noGrp="1"/>
          </p:cNvSpPr>
          <p:nvPr>
            <p:ph type="dt" sz="half" idx="10"/>
          </p:nvPr>
        </p:nvSpPr>
        <p:spPr/>
        <p:txBody>
          <a:bodyPr/>
          <a:lstStyle/>
          <a:p>
            <a:fld id="{E9613514-368E-4397-9CBC-A8CCDFF55281}" type="datetimeFigureOut">
              <a:rPr lang="en-GB" smtClean="0"/>
              <a:pPr/>
              <a:t>04/10/2021</a:t>
            </a:fld>
            <a:endParaRPr lang="en-GB"/>
          </a:p>
        </p:txBody>
      </p:sp>
      <p:sp>
        <p:nvSpPr>
          <p:cNvPr id="5" name="Footer Placeholder 4">
            <a:extLst>
              <a:ext uri="{FF2B5EF4-FFF2-40B4-BE49-F238E27FC236}">
                <a16:creationId xmlns="" xmlns:a16="http://schemas.microsoft.com/office/drawing/2014/main" id="{6596B195-5EA6-4FDC-8B73-4EEB08282A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30E80226-3162-46DF-B6A4-D302FA316E83}"/>
              </a:ext>
            </a:extLst>
          </p:cNvPr>
          <p:cNvSpPr>
            <a:spLocks noGrp="1"/>
          </p:cNvSpPr>
          <p:nvPr>
            <p:ph type="sldNum" sz="quarter" idx="12"/>
          </p:nvPr>
        </p:nvSpPr>
        <p:spPr/>
        <p:txBody>
          <a:bodyPr/>
          <a:lstStyle/>
          <a:p>
            <a:fld id="{F8BE34B0-8B79-4C8D-97BE-726D2EE4C2F9}" type="slidenum">
              <a:rPr lang="en-GB" smtClean="0"/>
              <a:pPr/>
              <a:t>‹#›</a:t>
            </a:fld>
            <a:endParaRPr lang="en-GB"/>
          </a:p>
        </p:txBody>
      </p:sp>
    </p:spTree>
    <p:extLst>
      <p:ext uri="{BB962C8B-B14F-4D97-AF65-F5344CB8AC3E}">
        <p14:creationId xmlns:p14="http://schemas.microsoft.com/office/powerpoint/2010/main" val="1820162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298841-DEE8-4E6E-A9E5-6BE8B504D7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294D2984-650A-4B0B-A695-7387C9AF1B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3B1EC69E-AE05-4C8F-B374-52B43C030E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ABF25555-7F6C-4DBC-B43B-3BF60AC41CB6}"/>
              </a:ext>
            </a:extLst>
          </p:cNvPr>
          <p:cNvSpPr>
            <a:spLocks noGrp="1"/>
          </p:cNvSpPr>
          <p:nvPr>
            <p:ph type="dt" sz="half" idx="10"/>
          </p:nvPr>
        </p:nvSpPr>
        <p:spPr/>
        <p:txBody>
          <a:bodyPr/>
          <a:lstStyle/>
          <a:p>
            <a:fld id="{E9613514-368E-4397-9CBC-A8CCDFF55281}" type="datetimeFigureOut">
              <a:rPr lang="en-GB" smtClean="0"/>
              <a:pPr/>
              <a:t>04/10/2021</a:t>
            </a:fld>
            <a:endParaRPr lang="en-GB"/>
          </a:p>
        </p:txBody>
      </p:sp>
      <p:sp>
        <p:nvSpPr>
          <p:cNvPr id="6" name="Footer Placeholder 5">
            <a:extLst>
              <a:ext uri="{FF2B5EF4-FFF2-40B4-BE49-F238E27FC236}">
                <a16:creationId xmlns="" xmlns:a16="http://schemas.microsoft.com/office/drawing/2014/main" id="{6AA232A7-B5D8-434A-9820-917B9AA1B6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93D51AB8-F054-437C-B9F8-9761B0384E99}"/>
              </a:ext>
            </a:extLst>
          </p:cNvPr>
          <p:cNvSpPr>
            <a:spLocks noGrp="1"/>
          </p:cNvSpPr>
          <p:nvPr>
            <p:ph type="sldNum" sz="quarter" idx="12"/>
          </p:nvPr>
        </p:nvSpPr>
        <p:spPr/>
        <p:txBody>
          <a:bodyPr/>
          <a:lstStyle/>
          <a:p>
            <a:fld id="{F8BE34B0-8B79-4C8D-97BE-726D2EE4C2F9}" type="slidenum">
              <a:rPr lang="en-GB" smtClean="0"/>
              <a:pPr/>
              <a:t>‹#›</a:t>
            </a:fld>
            <a:endParaRPr lang="en-GB"/>
          </a:p>
        </p:txBody>
      </p:sp>
    </p:spTree>
    <p:extLst>
      <p:ext uri="{BB962C8B-B14F-4D97-AF65-F5344CB8AC3E}">
        <p14:creationId xmlns:p14="http://schemas.microsoft.com/office/powerpoint/2010/main" val="2923292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980EB4-B48A-4D1B-BEAD-CBBB89E4E9C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39C1EB78-91E3-46AA-85A1-167DF9BB2A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54E088AB-D083-4E75-B306-E8E9A15E2C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895CE9F0-79D5-4CB2-BC79-E1E71B6BFE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6F5E9EBA-81DC-4930-AF49-E978D3DF10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C8DAA5D7-418F-4A85-BDFA-1172AAA11BB8}"/>
              </a:ext>
            </a:extLst>
          </p:cNvPr>
          <p:cNvSpPr>
            <a:spLocks noGrp="1"/>
          </p:cNvSpPr>
          <p:nvPr>
            <p:ph type="dt" sz="half" idx="10"/>
          </p:nvPr>
        </p:nvSpPr>
        <p:spPr/>
        <p:txBody>
          <a:bodyPr/>
          <a:lstStyle/>
          <a:p>
            <a:fld id="{E9613514-368E-4397-9CBC-A8CCDFF55281}" type="datetimeFigureOut">
              <a:rPr lang="en-GB" smtClean="0"/>
              <a:pPr/>
              <a:t>04/10/2021</a:t>
            </a:fld>
            <a:endParaRPr lang="en-GB"/>
          </a:p>
        </p:txBody>
      </p:sp>
      <p:sp>
        <p:nvSpPr>
          <p:cNvPr id="8" name="Footer Placeholder 7">
            <a:extLst>
              <a:ext uri="{FF2B5EF4-FFF2-40B4-BE49-F238E27FC236}">
                <a16:creationId xmlns="" xmlns:a16="http://schemas.microsoft.com/office/drawing/2014/main" id="{FED5AC5A-11C2-41F4-8FB5-424DC365486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9266BFF9-E913-4EBD-AF68-993D6B895B68}"/>
              </a:ext>
            </a:extLst>
          </p:cNvPr>
          <p:cNvSpPr>
            <a:spLocks noGrp="1"/>
          </p:cNvSpPr>
          <p:nvPr>
            <p:ph type="sldNum" sz="quarter" idx="12"/>
          </p:nvPr>
        </p:nvSpPr>
        <p:spPr/>
        <p:txBody>
          <a:bodyPr/>
          <a:lstStyle/>
          <a:p>
            <a:fld id="{F8BE34B0-8B79-4C8D-97BE-726D2EE4C2F9}" type="slidenum">
              <a:rPr lang="en-GB" smtClean="0"/>
              <a:pPr/>
              <a:t>‹#›</a:t>
            </a:fld>
            <a:endParaRPr lang="en-GB"/>
          </a:p>
        </p:txBody>
      </p:sp>
    </p:spTree>
    <p:extLst>
      <p:ext uri="{BB962C8B-B14F-4D97-AF65-F5344CB8AC3E}">
        <p14:creationId xmlns:p14="http://schemas.microsoft.com/office/powerpoint/2010/main" val="1882047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4264E4-6FFC-4311-9100-C342DC313FC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1FC84130-A8CD-44F1-BA44-BA65487C1B67}"/>
              </a:ext>
            </a:extLst>
          </p:cNvPr>
          <p:cNvSpPr>
            <a:spLocks noGrp="1"/>
          </p:cNvSpPr>
          <p:nvPr>
            <p:ph type="dt" sz="half" idx="10"/>
          </p:nvPr>
        </p:nvSpPr>
        <p:spPr/>
        <p:txBody>
          <a:bodyPr/>
          <a:lstStyle/>
          <a:p>
            <a:fld id="{E9613514-368E-4397-9CBC-A8CCDFF55281}" type="datetimeFigureOut">
              <a:rPr lang="en-GB" smtClean="0"/>
              <a:pPr/>
              <a:t>04/10/2021</a:t>
            </a:fld>
            <a:endParaRPr lang="en-GB"/>
          </a:p>
        </p:txBody>
      </p:sp>
      <p:sp>
        <p:nvSpPr>
          <p:cNvPr id="4" name="Footer Placeholder 3">
            <a:extLst>
              <a:ext uri="{FF2B5EF4-FFF2-40B4-BE49-F238E27FC236}">
                <a16:creationId xmlns="" xmlns:a16="http://schemas.microsoft.com/office/drawing/2014/main" id="{9D7F7A44-7A3B-4B2C-BE47-B3DA3CC48D2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686E741A-2D96-4FE6-8FAA-192589A2BC08}"/>
              </a:ext>
            </a:extLst>
          </p:cNvPr>
          <p:cNvSpPr>
            <a:spLocks noGrp="1"/>
          </p:cNvSpPr>
          <p:nvPr>
            <p:ph type="sldNum" sz="quarter" idx="12"/>
          </p:nvPr>
        </p:nvSpPr>
        <p:spPr/>
        <p:txBody>
          <a:bodyPr/>
          <a:lstStyle/>
          <a:p>
            <a:fld id="{F8BE34B0-8B79-4C8D-97BE-726D2EE4C2F9}" type="slidenum">
              <a:rPr lang="en-GB" smtClean="0"/>
              <a:pPr/>
              <a:t>‹#›</a:t>
            </a:fld>
            <a:endParaRPr lang="en-GB"/>
          </a:p>
        </p:txBody>
      </p:sp>
    </p:spTree>
    <p:extLst>
      <p:ext uri="{BB962C8B-B14F-4D97-AF65-F5344CB8AC3E}">
        <p14:creationId xmlns:p14="http://schemas.microsoft.com/office/powerpoint/2010/main" val="1376012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8661E5C0-1069-4403-8623-2251EC6CCB46}"/>
              </a:ext>
            </a:extLst>
          </p:cNvPr>
          <p:cNvSpPr>
            <a:spLocks noGrp="1"/>
          </p:cNvSpPr>
          <p:nvPr>
            <p:ph type="dt" sz="half" idx="10"/>
          </p:nvPr>
        </p:nvSpPr>
        <p:spPr/>
        <p:txBody>
          <a:bodyPr/>
          <a:lstStyle/>
          <a:p>
            <a:fld id="{E9613514-368E-4397-9CBC-A8CCDFF55281}" type="datetimeFigureOut">
              <a:rPr lang="en-GB" smtClean="0"/>
              <a:pPr/>
              <a:t>04/10/2021</a:t>
            </a:fld>
            <a:endParaRPr lang="en-GB"/>
          </a:p>
        </p:txBody>
      </p:sp>
      <p:sp>
        <p:nvSpPr>
          <p:cNvPr id="3" name="Footer Placeholder 2">
            <a:extLst>
              <a:ext uri="{FF2B5EF4-FFF2-40B4-BE49-F238E27FC236}">
                <a16:creationId xmlns="" xmlns:a16="http://schemas.microsoft.com/office/drawing/2014/main" id="{DD68368E-6CB6-4DB7-867A-1AE6A726B2D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8AD1B653-4AE5-478C-BD6B-14301E1BFCBF}"/>
              </a:ext>
            </a:extLst>
          </p:cNvPr>
          <p:cNvSpPr>
            <a:spLocks noGrp="1"/>
          </p:cNvSpPr>
          <p:nvPr>
            <p:ph type="sldNum" sz="quarter" idx="12"/>
          </p:nvPr>
        </p:nvSpPr>
        <p:spPr/>
        <p:txBody>
          <a:bodyPr/>
          <a:lstStyle/>
          <a:p>
            <a:fld id="{F8BE34B0-8B79-4C8D-97BE-726D2EE4C2F9}" type="slidenum">
              <a:rPr lang="en-GB" smtClean="0"/>
              <a:pPr/>
              <a:t>‹#›</a:t>
            </a:fld>
            <a:endParaRPr lang="en-GB"/>
          </a:p>
        </p:txBody>
      </p:sp>
    </p:spTree>
    <p:extLst>
      <p:ext uri="{BB962C8B-B14F-4D97-AF65-F5344CB8AC3E}">
        <p14:creationId xmlns:p14="http://schemas.microsoft.com/office/powerpoint/2010/main" val="1132087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5AF6D7-D0C2-4456-8599-66258D7868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DDABF440-B8C4-487F-A5DD-AB4B0D8AE5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631CFAC4-D376-4941-B308-09B7DD18C4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A14BD70-0CBD-416B-8B31-987D7A3B5BAF}"/>
              </a:ext>
            </a:extLst>
          </p:cNvPr>
          <p:cNvSpPr>
            <a:spLocks noGrp="1"/>
          </p:cNvSpPr>
          <p:nvPr>
            <p:ph type="dt" sz="half" idx="10"/>
          </p:nvPr>
        </p:nvSpPr>
        <p:spPr/>
        <p:txBody>
          <a:bodyPr/>
          <a:lstStyle/>
          <a:p>
            <a:fld id="{E9613514-368E-4397-9CBC-A8CCDFF55281}" type="datetimeFigureOut">
              <a:rPr lang="en-GB" smtClean="0"/>
              <a:pPr/>
              <a:t>04/10/2021</a:t>
            </a:fld>
            <a:endParaRPr lang="en-GB"/>
          </a:p>
        </p:txBody>
      </p:sp>
      <p:sp>
        <p:nvSpPr>
          <p:cNvPr id="6" name="Footer Placeholder 5">
            <a:extLst>
              <a:ext uri="{FF2B5EF4-FFF2-40B4-BE49-F238E27FC236}">
                <a16:creationId xmlns="" xmlns:a16="http://schemas.microsoft.com/office/drawing/2014/main" id="{26135DD5-FE3B-4F2C-B4DF-C6E89859F7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2E641B0D-8BD6-4437-BDCD-1D1D3F246BB7}"/>
              </a:ext>
            </a:extLst>
          </p:cNvPr>
          <p:cNvSpPr>
            <a:spLocks noGrp="1"/>
          </p:cNvSpPr>
          <p:nvPr>
            <p:ph type="sldNum" sz="quarter" idx="12"/>
          </p:nvPr>
        </p:nvSpPr>
        <p:spPr/>
        <p:txBody>
          <a:bodyPr/>
          <a:lstStyle/>
          <a:p>
            <a:fld id="{F8BE34B0-8B79-4C8D-97BE-726D2EE4C2F9}" type="slidenum">
              <a:rPr lang="en-GB" smtClean="0"/>
              <a:pPr/>
              <a:t>‹#›</a:t>
            </a:fld>
            <a:endParaRPr lang="en-GB"/>
          </a:p>
        </p:txBody>
      </p:sp>
    </p:spTree>
    <p:extLst>
      <p:ext uri="{BB962C8B-B14F-4D97-AF65-F5344CB8AC3E}">
        <p14:creationId xmlns:p14="http://schemas.microsoft.com/office/powerpoint/2010/main" val="3287110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656B5D-830C-4568-850B-FE58BF040E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580F9186-782E-49CD-969F-7174901BC4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2C4DECEF-C681-43EF-A55B-77C37E2265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48C96D5-2D97-433E-957B-E8CCD5FBD004}"/>
              </a:ext>
            </a:extLst>
          </p:cNvPr>
          <p:cNvSpPr>
            <a:spLocks noGrp="1"/>
          </p:cNvSpPr>
          <p:nvPr>
            <p:ph type="dt" sz="half" idx="10"/>
          </p:nvPr>
        </p:nvSpPr>
        <p:spPr/>
        <p:txBody>
          <a:bodyPr/>
          <a:lstStyle/>
          <a:p>
            <a:fld id="{E9613514-368E-4397-9CBC-A8CCDFF55281}" type="datetimeFigureOut">
              <a:rPr lang="en-GB" smtClean="0"/>
              <a:pPr/>
              <a:t>04/10/2021</a:t>
            </a:fld>
            <a:endParaRPr lang="en-GB"/>
          </a:p>
        </p:txBody>
      </p:sp>
      <p:sp>
        <p:nvSpPr>
          <p:cNvPr id="6" name="Footer Placeholder 5">
            <a:extLst>
              <a:ext uri="{FF2B5EF4-FFF2-40B4-BE49-F238E27FC236}">
                <a16:creationId xmlns="" xmlns:a16="http://schemas.microsoft.com/office/drawing/2014/main" id="{1E121920-E94C-48FF-ADDB-A9473EABD1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078A4889-6602-405E-89DA-C8961EFA76C6}"/>
              </a:ext>
            </a:extLst>
          </p:cNvPr>
          <p:cNvSpPr>
            <a:spLocks noGrp="1"/>
          </p:cNvSpPr>
          <p:nvPr>
            <p:ph type="sldNum" sz="quarter" idx="12"/>
          </p:nvPr>
        </p:nvSpPr>
        <p:spPr/>
        <p:txBody>
          <a:bodyPr/>
          <a:lstStyle/>
          <a:p>
            <a:fld id="{F8BE34B0-8B79-4C8D-97BE-726D2EE4C2F9}" type="slidenum">
              <a:rPr lang="en-GB" smtClean="0"/>
              <a:pPr/>
              <a:t>‹#›</a:t>
            </a:fld>
            <a:endParaRPr lang="en-GB"/>
          </a:p>
        </p:txBody>
      </p:sp>
    </p:spTree>
    <p:extLst>
      <p:ext uri="{BB962C8B-B14F-4D97-AF65-F5344CB8AC3E}">
        <p14:creationId xmlns:p14="http://schemas.microsoft.com/office/powerpoint/2010/main" val="375892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6CFCC18-1934-417F-B357-924ABB4967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5705EB94-414A-4759-B190-380C8585AF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BC6106DA-59DE-4DF1-9CC9-E0439D987E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613514-368E-4397-9CBC-A8CCDFF55281}" type="datetimeFigureOut">
              <a:rPr lang="en-GB" smtClean="0"/>
              <a:pPr/>
              <a:t>04/10/2021</a:t>
            </a:fld>
            <a:endParaRPr lang="en-GB"/>
          </a:p>
        </p:txBody>
      </p:sp>
      <p:sp>
        <p:nvSpPr>
          <p:cNvPr id="5" name="Footer Placeholder 4">
            <a:extLst>
              <a:ext uri="{FF2B5EF4-FFF2-40B4-BE49-F238E27FC236}">
                <a16:creationId xmlns="" xmlns:a16="http://schemas.microsoft.com/office/drawing/2014/main" id="{F9A157B1-8068-4973-AA98-11E21916CC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02BCFE30-7619-4E51-B68F-F0D1AD3D73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BE34B0-8B79-4C8D-97BE-726D2EE4C2F9}" type="slidenum">
              <a:rPr lang="en-GB" smtClean="0"/>
              <a:pPr/>
              <a:t>‹#›</a:t>
            </a:fld>
            <a:endParaRPr lang="en-GB"/>
          </a:p>
        </p:txBody>
      </p:sp>
    </p:spTree>
    <p:extLst>
      <p:ext uri="{BB962C8B-B14F-4D97-AF65-F5344CB8AC3E}">
        <p14:creationId xmlns:p14="http://schemas.microsoft.com/office/powerpoint/2010/main" val="3609395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serc.carleton.edu/eslabs/drought/drought_glossary.html" TargetMode="External"/><Relationship Id="rId2" Type="http://schemas.openxmlformats.org/officeDocument/2006/relationships/hyperlink" Target="https://drought.unl.edu/Education/DroughtforKids/Glossary.aspx" TargetMode="External"/><Relationship Id="rId1" Type="http://schemas.openxmlformats.org/officeDocument/2006/relationships/slideLayout" Target="../slideLayouts/slideLayout1.xml"/><Relationship Id="rId4" Type="http://schemas.openxmlformats.org/officeDocument/2006/relationships/hyperlink" Target="https://glossary.ametsoc.org/wiki/Drought"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glossary.ametsoc.org/wiki/Streamflow" TargetMode="External"/><Relationship Id="rId3" Type="http://schemas.openxmlformats.org/officeDocument/2006/relationships/hyperlink" Target="https://glossary.ametsoc.org/wiki/Drought" TargetMode="External"/><Relationship Id="rId7" Type="http://schemas.openxmlformats.org/officeDocument/2006/relationships/hyperlink" Target="https://glossary.ametsoc.org/wiki/Amount_of_precipitation" TargetMode="External"/><Relationship Id="rId2" Type="http://schemas.openxmlformats.org/officeDocument/2006/relationships/hyperlink" Target="https://glossary.ametsoc.org/wiki/Climatology" TargetMode="External"/><Relationship Id="rId1" Type="http://schemas.openxmlformats.org/officeDocument/2006/relationships/slideLayout" Target="../slideLayouts/slideLayout1.xml"/><Relationship Id="rId6" Type="http://schemas.openxmlformats.org/officeDocument/2006/relationships/hyperlink" Target="https://glossary.ametsoc.org/wiki/Soil_moisture" TargetMode="External"/><Relationship Id="rId11" Type="http://schemas.openxmlformats.org/officeDocument/2006/relationships/hyperlink" Target="https://glossary.ametsoc.org/wiki/Soil_moisture_content" TargetMode="External"/><Relationship Id="rId5" Type="http://schemas.openxmlformats.org/officeDocument/2006/relationships/hyperlink" Target="https://glossary.ametsoc.org/wiki/Potential_transpiration" TargetMode="External"/><Relationship Id="rId10" Type="http://schemas.openxmlformats.org/officeDocument/2006/relationships/hyperlink" Target="https://glossary.ametsoc.org/wiki/Groundwater_levels" TargetMode="External"/><Relationship Id="rId4" Type="http://schemas.openxmlformats.org/officeDocument/2006/relationships/hyperlink" Target="https://glossary.ametsoc.org/wiki/Precipitation" TargetMode="External"/><Relationship Id="rId9" Type="http://schemas.openxmlformats.org/officeDocument/2006/relationships/hyperlink" Target="https://glossary.ametsoc.org/wiki/Reservoir"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glossary.ametsoc.org/wiki/Drought" TargetMode="External"/><Relationship Id="rId2" Type="http://schemas.openxmlformats.org/officeDocument/2006/relationships/hyperlink" Target="https://glossary.ametsoc.org/wiki/Climatology" TargetMode="External"/><Relationship Id="rId1" Type="http://schemas.openxmlformats.org/officeDocument/2006/relationships/slideLayout" Target="../slideLayouts/slideLayout1.xml"/><Relationship Id="rId4" Type="http://schemas.openxmlformats.org/officeDocument/2006/relationships/hyperlink" Target="https://glossary.ametsoc.org/wiki/Rainfal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 xmlns:a16="http://schemas.microsoft.com/office/drawing/2014/main" id="{90E0FEB1-CFC3-4084-8588-16EF00788A8C}"/>
              </a:ext>
            </a:extLst>
          </p:cNvPr>
          <p:cNvSpPr txBox="1"/>
          <p:nvPr/>
        </p:nvSpPr>
        <p:spPr>
          <a:xfrm>
            <a:off x="1906896" y="2857982"/>
            <a:ext cx="9351654" cy="1569659"/>
          </a:xfrm>
          <a:prstGeom prst="rect">
            <a:avLst/>
          </a:prstGeom>
          <a:solidFill>
            <a:srgbClr val="CCFF00"/>
          </a:solidFill>
        </p:spPr>
        <p:txBody>
          <a:bodyPr wrap="square">
            <a:spAutoFit/>
          </a:bodyPr>
          <a:lstStyle/>
          <a:p>
            <a:pPr algn="ctr"/>
            <a:r>
              <a:rPr lang="en-US" sz="9600" b="1" dirty="0">
                <a:solidFill>
                  <a:srgbClr val="000080"/>
                </a:solidFill>
                <a:effectLst/>
                <a:latin typeface="Castellar" panose="020A0402060406010301" pitchFamily="18" charset="0"/>
                <a:ea typeface="Calibri" panose="020F0502020204030204" pitchFamily="34" charset="0"/>
                <a:cs typeface="Shruti" panose="020B0502040204020203" pitchFamily="34" charset="0"/>
              </a:rPr>
              <a:t>DROUGHT</a:t>
            </a:r>
            <a:endParaRPr lang="en-GB" sz="9600" dirty="0">
              <a:solidFill>
                <a:srgbClr val="000080"/>
              </a:solidFill>
              <a:latin typeface="Castellar" panose="020A0402060406010301"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 xmlns:a16="http://schemas.microsoft.com/office/drawing/2014/main" id="{92F5F9EA-9AC6-4410-9066-3B736BC0B6D5}"/>
              </a:ext>
            </a:extLst>
          </p:cNvPr>
          <p:cNvSpPr txBox="1"/>
          <p:nvPr/>
        </p:nvSpPr>
        <p:spPr>
          <a:xfrm>
            <a:off x="368142" y="2342529"/>
            <a:ext cx="11315863" cy="4247317"/>
          </a:xfrm>
          <a:prstGeom prst="rect">
            <a:avLst/>
          </a:prstGeom>
          <a:solidFill>
            <a:srgbClr val="FFC3A0"/>
          </a:solidFill>
        </p:spPr>
        <p:txBody>
          <a:bodyPr wrap="square">
            <a:spAutoFit/>
          </a:bodyPr>
          <a:lstStyle/>
          <a:p>
            <a:pPr marL="342900" lvl="0" indent="-342900" algn="just">
              <a:lnSpc>
                <a:spcPct val="150000"/>
              </a:lnSpc>
              <a:buFont typeface="Symbol" panose="05050102010706020507" pitchFamily="18" charset="2"/>
              <a:buChar char=""/>
            </a:pPr>
            <a:r>
              <a:rPr lang="en-IN" sz="2000" dirty="0">
                <a:latin typeface="Times New Roman" pitchFamily="18" charset="0"/>
                <a:cs typeface="Times New Roman" pitchFamily="18" charset="0"/>
              </a:rPr>
              <a:t>This occurs when the soil moisture and rainfall are inadequate during the growing season to support healthy crop growth to maturity. There will be extreme crop stress and wilt conditions.</a:t>
            </a:r>
            <a:endParaRPr lang="en-US" sz="2000" dirty="0">
              <a:latin typeface="Times New Roman" pitchFamily="18" charset="0"/>
              <a:cs typeface="Times New Roman" pitchFamily="18" charset="0"/>
            </a:endParaRPr>
          </a:p>
          <a:p>
            <a:pPr marL="342900" lvl="0" indent="-342900" algn="just">
              <a:lnSpc>
                <a:spcPct val="150000"/>
              </a:lnSpc>
              <a:buFont typeface="Symbol" panose="05050102010706020507" pitchFamily="18" charset="2"/>
              <a:buChar char=""/>
            </a:pPr>
            <a:r>
              <a:rPr lang="en-IN" sz="2000" dirty="0">
                <a:latin typeface="Times New Roman" pitchFamily="18" charset="0"/>
                <a:cs typeface="Times New Roman" pitchFamily="18" charset="0"/>
              </a:rPr>
              <a:t>Deficiency of rainfall has been the principal criteria for defining agricultural drought. However, depending on whether the study is at regional level, crop level or plant level there have been a variety of definitions. </a:t>
            </a:r>
          </a:p>
          <a:p>
            <a:pPr marL="342900" lvl="0" indent="-342900" algn="just">
              <a:lnSpc>
                <a:spcPct val="150000"/>
              </a:lnSpc>
              <a:buFont typeface="Symbol" panose="05050102010706020507" pitchFamily="18" charset="2"/>
              <a:buChar char=""/>
            </a:pPr>
            <a:r>
              <a:rPr lang="en-IN" sz="2000" dirty="0">
                <a:latin typeface="Times New Roman" pitchFamily="18" charset="0"/>
                <a:cs typeface="Times New Roman" pitchFamily="18" charset="0"/>
              </a:rPr>
              <a:t>Considering the various phases of growth of a crop and its corresponding water requirements, the time scale for water deficiency in agricultural drought will have to be much smaller than in hydrological drought studies. Further, these will be not only regional specific but also crop and soil specific.</a:t>
            </a:r>
          </a:p>
          <a:p>
            <a:pPr marL="342900" lvl="0" indent="-342900" algn="just">
              <a:lnSpc>
                <a:spcPct val="150000"/>
              </a:lnSpc>
              <a:buFont typeface="Symbol" panose="05050102010706020507" pitchFamily="18" charset="2"/>
              <a:buChar char=""/>
            </a:pPr>
            <a:endParaRPr lang="en-IN" sz="2000" dirty="0">
              <a:latin typeface="Times New Roman" pitchFamily="18" charset="0"/>
              <a:cs typeface="Times New Roman" pitchFamily="18" charset="0"/>
            </a:endParaRPr>
          </a:p>
        </p:txBody>
      </p:sp>
      <p:sp>
        <p:nvSpPr>
          <p:cNvPr id="11" name="Rectangle: Rounded Corners 10">
            <a:extLst>
              <a:ext uri="{FF2B5EF4-FFF2-40B4-BE49-F238E27FC236}">
                <a16:creationId xmlns="" xmlns:a16="http://schemas.microsoft.com/office/drawing/2014/main" id="{42A25918-C167-4DB3-BB74-0D2FCB0043D8}"/>
              </a:ext>
            </a:extLst>
          </p:cNvPr>
          <p:cNvSpPr/>
          <p:nvPr/>
        </p:nvSpPr>
        <p:spPr>
          <a:xfrm>
            <a:off x="4257365" y="1029989"/>
            <a:ext cx="3498994" cy="841676"/>
          </a:xfrm>
          <a:prstGeom prst="roundRect">
            <a:avLst/>
          </a:prstGeom>
          <a:solidFill>
            <a:srgbClr val="FF80ED"/>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ctr"/>
          <a:lstStyle/>
          <a:p>
            <a:pPr marL="457200" indent="-457200" algn="just">
              <a:lnSpc>
                <a:spcPct val="150000"/>
              </a:lnSpc>
            </a:pPr>
            <a:r>
              <a:rPr lang="en-IN" sz="2800" dirty="0">
                <a:solidFill>
                  <a:schemeClr val="tx1"/>
                </a:solidFill>
                <a:latin typeface="Times New Roman" pitchFamily="18" charset="0"/>
                <a:cs typeface="Times New Roman" pitchFamily="18" charset="0"/>
              </a:rPr>
              <a:t>Agricultural Drought </a:t>
            </a:r>
          </a:p>
        </p:txBody>
      </p:sp>
      <p:sp>
        <p:nvSpPr>
          <p:cNvPr id="5" name="Rectangle 4"/>
          <p:cNvSpPr/>
          <p:nvPr/>
        </p:nvSpPr>
        <p:spPr>
          <a:xfrm>
            <a:off x="-1" y="0"/>
            <a:ext cx="6304548" cy="671851"/>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ctr"/>
          <a:lstStyle/>
          <a:p>
            <a:pPr marL="457200" lvl="0" indent="-457200" algn="just">
              <a:lnSpc>
                <a:spcPct val="150000"/>
              </a:lnSpc>
            </a:pPr>
            <a:r>
              <a:rPr lang="en-IN" sz="2800" b="1" dirty="0">
                <a:solidFill>
                  <a:schemeClr val="tx1"/>
                </a:solidFill>
                <a:latin typeface="Times New Roman" pitchFamily="18" charset="0"/>
                <a:ea typeface="Times New Roman" panose="02020603050405020304" pitchFamily="18" charset="0"/>
                <a:cs typeface="Times New Roman" pitchFamily="18" charset="0"/>
              </a:rPr>
              <a:t>Based on the Study Perspective...</a:t>
            </a:r>
            <a:endParaRPr lang="en-US" sz="2800" dirty="0">
              <a:solidFill>
                <a:schemeClr val="tx1"/>
              </a:solidFill>
              <a:latin typeface="Times New Roman" pitchFamily="18" charset="0"/>
              <a:cs typeface="Times New Roman" pitchFamily="18" charset="0"/>
            </a:endParaRPr>
          </a:p>
        </p:txBody>
      </p:sp>
      <p:sp>
        <p:nvSpPr>
          <p:cNvPr id="40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198681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 xmlns:a16="http://schemas.microsoft.com/office/drawing/2014/main" id="{92F5F9EA-9AC6-4410-9066-3B736BC0B6D5}"/>
              </a:ext>
            </a:extLst>
          </p:cNvPr>
          <p:cNvSpPr txBox="1"/>
          <p:nvPr/>
        </p:nvSpPr>
        <p:spPr>
          <a:xfrm>
            <a:off x="368142" y="2008707"/>
            <a:ext cx="11315863" cy="4708981"/>
          </a:xfrm>
          <a:prstGeom prst="rect">
            <a:avLst/>
          </a:prstGeom>
          <a:solidFill>
            <a:srgbClr val="FFC3A0"/>
          </a:solidFill>
        </p:spPr>
        <p:txBody>
          <a:bodyPr wrap="square">
            <a:spAutoFit/>
          </a:bodyPr>
          <a:lstStyle/>
          <a:p>
            <a:pPr marL="342900" lvl="0" indent="-342900" algn="just">
              <a:lnSpc>
                <a:spcPct val="150000"/>
              </a:lnSpc>
              <a:buFont typeface="Symbol" panose="05050102010706020507" pitchFamily="18" charset="2"/>
              <a:buChar char=""/>
            </a:pPr>
            <a:r>
              <a:rPr lang="en-IN" sz="2000" dirty="0">
                <a:latin typeface="Times New Roman" pitchFamily="18" charset="0"/>
                <a:cs typeface="Times New Roman" pitchFamily="18" charset="0"/>
              </a:rPr>
              <a:t>An aridity index (AI) is defined as</a:t>
            </a:r>
          </a:p>
          <a:p>
            <a:pPr marL="342900" lvl="0" indent="-342900" algn="just">
              <a:lnSpc>
                <a:spcPct val="150000"/>
              </a:lnSpc>
              <a:buFont typeface="Symbol" panose="05050102010706020507" pitchFamily="18" charset="2"/>
              <a:buChar char=""/>
            </a:pPr>
            <a:endParaRPr lang="en-IN" sz="2000" dirty="0">
              <a:latin typeface="Times New Roman" pitchFamily="18" charset="0"/>
              <a:cs typeface="Times New Roman" pitchFamily="18" charset="0"/>
            </a:endParaRPr>
          </a:p>
          <a:p>
            <a:pPr marL="342900" lvl="0" indent="-342900" algn="just">
              <a:lnSpc>
                <a:spcPct val="150000"/>
              </a:lnSpc>
              <a:buFont typeface="Symbol" panose="05050102010706020507" pitchFamily="18" charset="2"/>
              <a:buChar char=""/>
            </a:pPr>
            <a:endParaRPr lang="en-IN" sz="2000" dirty="0">
              <a:latin typeface="Times New Roman" pitchFamily="18" charset="0"/>
              <a:cs typeface="Times New Roman" pitchFamily="18" charset="0"/>
            </a:endParaRPr>
          </a:p>
          <a:p>
            <a:pPr marL="342900" lvl="0" indent="-342900" algn="just">
              <a:lnSpc>
                <a:spcPct val="150000"/>
              </a:lnSpc>
              <a:buFont typeface="Symbol" panose="05050102010706020507" pitchFamily="18" charset="2"/>
              <a:buChar char=""/>
            </a:pPr>
            <a:r>
              <a:rPr lang="en-IN" sz="2000" dirty="0">
                <a:latin typeface="Times New Roman" pitchFamily="18" charset="0"/>
                <a:cs typeface="Times New Roman" pitchFamily="18" charset="0"/>
              </a:rPr>
              <a:t>Where PET= Potential evapotranspiration and AET= Actual evapotranspiration. In this AI calculation, AET is calculated according to </a:t>
            </a:r>
            <a:r>
              <a:rPr lang="en-IN" sz="2000" i="1" dirty="0" err="1">
                <a:latin typeface="Times New Roman" pitchFamily="18" charset="0"/>
                <a:cs typeface="Times New Roman" pitchFamily="18" charset="0"/>
              </a:rPr>
              <a:t>Thornthwite’s</a:t>
            </a:r>
            <a:r>
              <a:rPr lang="en-IN" sz="2000" dirty="0">
                <a:latin typeface="Times New Roman" pitchFamily="18" charset="0"/>
                <a:cs typeface="Times New Roman" pitchFamily="18" charset="0"/>
              </a:rPr>
              <a:t> water balance technique, taking in to account PET, actual rainfall and field capacity of the soil. </a:t>
            </a:r>
          </a:p>
          <a:p>
            <a:pPr marL="342900" lvl="0" indent="-342900" algn="just">
              <a:lnSpc>
                <a:spcPct val="150000"/>
              </a:lnSpc>
              <a:buFont typeface="Symbol" panose="05050102010706020507" pitchFamily="18" charset="2"/>
              <a:buChar char=""/>
            </a:pPr>
            <a:r>
              <a:rPr lang="en-IN" sz="2000" dirty="0">
                <a:latin typeface="Times New Roman" pitchFamily="18" charset="0"/>
                <a:cs typeface="Times New Roman" pitchFamily="18" charset="0"/>
              </a:rPr>
              <a:t>It is common to calculate AI on weekly or bi-weekly basis. AI is used as an indicator of possible moisture stress experienced by crops. </a:t>
            </a:r>
          </a:p>
          <a:p>
            <a:pPr marL="342900" lvl="0" indent="-342900" algn="just">
              <a:lnSpc>
                <a:spcPct val="150000"/>
              </a:lnSpc>
              <a:buFont typeface="Symbol" panose="05050102010706020507" pitchFamily="18" charset="2"/>
              <a:buChar char=""/>
            </a:pPr>
            <a:r>
              <a:rPr lang="en-IN" sz="2000" dirty="0">
                <a:latin typeface="Times New Roman" pitchFamily="18" charset="0"/>
                <a:cs typeface="Times New Roman" pitchFamily="18" charset="0"/>
              </a:rPr>
              <a:t>The departure of AI from its corresponding normal value, known as AI anomaly, represents moisture shortage. </a:t>
            </a:r>
          </a:p>
        </p:txBody>
      </p:sp>
      <p:sp>
        <p:nvSpPr>
          <p:cNvPr id="11" name="Rectangle: Rounded Corners 10">
            <a:extLst>
              <a:ext uri="{FF2B5EF4-FFF2-40B4-BE49-F238E27FC236}">
                <a16:creationId xmlns="" xmlns:a16="http://schemas.microsoft.com/office/drawing/2014/main" id="{42A25918-C167-4DB3-BB74-0D2FCB0043D8}"/>
              </a:ext>
            </a:extLst>
          </p:cNvPr>
          <p:cNvSpPr/>
          <p:nvPr/>
        </p:nvSpPr>
        <p:spPr>
          <a:xfrm>
            <a:off x="4257365" y="1029989"/>
            <a:ext cx="3498994" cy="841676"/>
          </a:xfrm>
          <a:prstGeom prst="roundRect">
            <a:avLst/>
          </a:prstGeom>
          <a:solidFill>
            <a:srgbClr val="FF80ED"/>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ctr"/>
          <a:lstStyle/>
          <a:p>
            <a:pPr marL="457200" indent="-457200" algn="just">
              <a:lnSpc>
                <a:spcPct val="150000"/>
              </a:lnSpc>
            </a:pPr>
            <a:r>
              <a:rPr lang="en-IN" sz="2800" dirty="0">
                <a:solidFill>
                  <a:schemeClr val="tx1"/>
                </a:solidFill>
                <a:latin typeface="Times New Roman" pitchFamily="18" charset="0"/>
                <a:cs typeface="Times New Roman" pitchFamily="18" charset="0"/>
              </a:rPr>
              <a:t>Agricultural Drought </a:t>
            </a:r>
          </a:p>
        </p:txBody>
      </p:sp>
      <p:sp>
        <p:nvSpPr>
          <p:cNvPr id="5" name="Rectangle 4"/>
          <p:cNvSpPr/>
          <p:nvPr/>
        </p:nvSpPr>
        <p:spPr>
          <a:xfrm>
            <a:off x="-1" y="0"/>
            <a:ext cx="6304548" cy="671851"/>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ctr"/>
          <a:lstStyle/>
          <a:p>
            <a:pPr marL="457200" lvl="0" indent="-457200" algn="just">
              <a:lnSpc>
                <a:spcPct val="150000"/>
              </a:lnSpc>
            </a:pPr>
            <a:r>
              <a:rPr lang="en-IN" sz="2800" b="1" dirty="0">
                <a:solidFill>
                  <a:schemeClr val="tx1"/>
                </a:solidFill>
                <a:latin typeface="Times New Roman" pitchFamily="18" charset="0"/>
                <a:ea typeface="Times New Roman" panose="02020603050405020304" pitchFamily="18" charset="0"/>
                <a:cs typeface="Times New Roman" pitchFamily="18" charset="0"/>
              </a:rPr>
              <a:t>Based on the Study Perspective...</a:t>
            </a:r>
            <a:endParaRPr lang="en-US" sz="2800" dirty="0">
              <a:solidFill>
                <a:schemeClr val="tx1"/>
              </a:solidFill>
              <a:latin typeface="Times New Roman" pitchFamily="18" charset="0"/>
              <a:cs typeface="Times New Roman" pitchFamily="18" charset="0"/>
            </a:endParaRPr>
          </a:p>
        </p:txBody>
      </p:sp>
      <p:sp>
        <p:nvSpPr>
          <p:cNvPr id="40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9633"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470400" y="2569035"/>
            <a:ext cx="2893180" cy="667657"/>
          </a:xfrm>
          <a:prstGeom prst="rect">
            <a:avLst/>
          </a:prstGeom>
          <a:noFill/>
        </p:spPr>
      </p:pic>
    </p:spTree>
    <p:extLst>
      <p:ext uri="{BB962C8B-B14F-4D97-AF65-F5344CB8AC3E}">
        <p14:creationId xmlns:p14="http://schemas.microsoft.com/office/powerpoint/2010/main" val="21986819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 xmlns:a16="http://schemas.microsoft.com/office/drawing/2014/main" id="{42A25918-C167-4DB3-BB74-0D2FCB0043D8}"/>
              </a:ext>
            </a:extLst>
          </p:cNvPr>
          <p:cNvSpPr/>
          <p:nvPr/>
        </p:nvSpPr>
        <p:spPr>
          <a:xfrm>
            <a:off x="4257365" y="812279"/>
            <a:ext cx="3498994" cy="841676"/>
          </a:xfrm>
          <a:prstGeom prst="roundRect">
            <a:avLst/>
          </a:prstGeom>
          <a:solidFill>
            <a:srgbClr val="FF80ED"/>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ctr"/>
          <a:lstStyle/>
          <a:p>
            <a:pPr marL="457200" indent="-457200" algn="just">
              <a:lnSpc>
                <a:spcPct val="150000"/>
              </a:lnSpc>
            </a:pPr>
            <a:r>
              <a:rPr lang="en-IN" sz="2800" dirty="0">
                <a:solidFill>
                  <a:schemeClr val="tx1"/>
                </a:solidFill>
                <a:latin typeface="Times New Roman" pitchFamily="18" charset="0"/>
                <a:cs typeface="Times New Roman" pitchFamily="18" charset="0"/>
              </a:rPr>
              <a:t>Agricultural Drought </a:t>
            </a:r>
          </a:p>
        </p:txBody>
      </p:sp>
      <p:sp>
        <p:nvSpPr>
          <p:cNvPr id="5" name="Rectangle 4"/>
          <p:cNvSpPr/>
          <p:nvPr/>
        </p:nvSpPr>
        <p:spPr>
          <a:xfrm>
            <a:off x="-1" y="0"/>
            <a:ext cx="6304548" cy="671851"/>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ctr"/>
          <a:lstStyle/>
          <a:p>
            <a:pPr marL="457200" lvl="0" indent="-457200" algn="just">
              <a:lnSpc>
                <a:spcPct val="150000"/>
              </a:lnSpc>
            </a:pPr>
            <a:r>
              <a:rPr lang="en-IN" sz="2800" b="1" dirty="0">
                <a:solidFill>
                  <a:schemeClr val="tx1"/>
                </a:solidFill>
                <a:latin typeface="Times New Roman" pitchFamily="18" charset="0"/>
                <a:ea typeface="Times New Roman" panose="02020603050405020304" pitchFamily="18" charset="0"/>
                <a:cs typeface="Times New Roman" pitchFamily="18" charset="0"/>
              </a:rPr>
              <a:t>Based on the Study Perspective...</a:t>
            </a:r>
            <a:endParaRPr lang="en-US" sz="2800" dirty="0">
              <a:solidFill>
                <a:schemeClr val="tx1"/>
              </a:solidFill>
              <a:latin typeface="Times New Roman" pitchFamily="18" charset="0"/>
              <a:cs typeface="Times New Roman" pitchFamily="18" charset="0"/>
            </a:endParaRPr>
          </a:p>
        </p:txBody>
      </p:sp>
      <p:sp>
        <p:nvSpPr>
          <p:cNvPr id="40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Content Placeholder 9"/>
          <p:cNvSpPr>
            <a:spLocks noGrp="1"/>
          </p:cNvSpPr>
          <p:nvPr>
            <p:ph sz="half" idx="1"/>
          </p:nvPr>
        </p:nvSpPr>
        <p:spPr>
          <a:xfrm>
            <a:off x="751124" y="1854657"/>
            <a:ext cx="5181600" cy="4351338"/>
          </a:xfrm>
        </p:spPr>
        <p:style>
          <a:lnRef idx="1">
            <a:schemeClr val="accent4"/>
          </a:lnRef>
          <a:fillRef idx="2">
            <a:schemeClr val="accent4"/>
          </a:fillRef>
          <a:effectRef idx="1">
            <a:schemeClr val="accent4"/>
          </a:effectRef>
          <a:fontRef idx="minor">
            <a:schemeClr val="dk1"/>
          </a:fontRef>
        </p:style>
        <p:txBody>
          <a:bodyPr>
            <a:normAutofit/>
          </a:bodyPr>
          <a:lstStyle/>
          <a:p>
            <a:pPr lvl="0"/>
            <a:r>
              <a:rPr lang="en-IN" sz="2400" dirty="0">
                <a:latin typeface="Times New Roman" pitchFamily="18" charset="0"/>
                <a:cs typeface="Times New Roman" pitchFamily="18" charset="0"/>
              </a:rPr>
              <a:t>Based on AI anomaly, the intensity of agricultural drought is classified as follows: </a:t>
            </a:r>
          </a:p>
          <a:p>
            <a:pPr lvl="0"/>
            <a:endParaRPr lang="en-IN" sz="2400" dirty="0">
              <a:latin typeface="Times New Roman" pitchFamily="18" charset="0"/>
              <a:cs typeface="Times New Roman" pitchFamily="18" charset="0"/>
            </a:endParaRPr>
          </a:p>
          <a:p>
            <a:endParaRPr lang="en-US" dirty="0"/>
          </a:p>
        </p:txBody>
      </p:sp>
      <p:sp>
        <p:nvSpPr>
          <p:cNvPr id="12" name="Content Placeholder 11"/>
          <p:cNvSpPr>
            <a:spLocks noGrp="1"/>
          </p:cNvSpPr>
          <p:nvPr>
            <p:ph sz="half" idx="2"/>
          </p:nvPr>
        </p:nvSpPr>
        <p:spPr>
          <a:xfrm>
            <a:off x="6172199" y="1825624"/>
            <a:ext cx="5744030" cy="4512113"/>
          </a:xfrm>
        </p:spPr>
        <p:style>
          <a:lnRef idx="1">
            <a:schemeClr val="accent4"/>
          </a:lnRef>
          <a:fillRef idx="2">
            <a:schemeClr val="accent4"/>
          </a:fillRef>
          <a:effectRef idx="1">
            <a:schemeClr val="accent4"/>
          </a:effectRef>
          <a:fontRef idx="minor">
            <a:schemeClr val="dk1"/>
          </a:fontRef>
        </p:style>
        <p:txBody>
          <a:bodyPr>
            <a:noAutofit/>
          </a:bodyPr>
          <a:lstStyle/>
          <a:p>
            <a:pPr lvl="0" algn="just"/>
            <a:r>
              <a:rPr lang="en-IN" sz="2200" dirty="0">
                <a:latin typeface="Times New Roman" pitchFamily="18" charset="0"/>
                <a:cs typeface="Times New Roman" pitchFamily="18" charset="0"/>
              </a:rPr>
              <a:t>In addition to AI index, there are other indices such as </a:t>
            </a:r>
            <a:r>
              <a:rPr lang="en-IN" sz="2200" i="1" dirty="0">
                <a:latin typeface="Times New Roman" pitchFamily="18" charset="0"/>
                <a:cs typeface="Times New Roman" pitchFamily="18" charset="0"/>
              </a:rPr>
              <a:t>Palmer index</a:t>
            </a:r>
            <a:r>
              <a:rPr lang="en-IN" sz="2200" dirty="0">
                <a:latin typeface="Times New Roman" pitchFamily="18" charset="0"/>
                <a:cs typeface="Times New Roman" pitchFamily="18" charset="0"/>
              </a:rPr>
              <a:t> (PI) and </a:t>
            </a:r>
            <a:r>
              <a:rPr lang="en-IN" sz="2200" i="1" dirty="0">
                <a:latin typeface="Times New Roman" pitchFamily="18" charset="0"/>
                <a:cs typeface="Times New Roman" pitchFamily="18" charset="0"/>
              </a:rPr>
              <a:t>Moisture availability index</a:t>
            </a:r>
            <a:r>
              <a:rPr lang="en-IN" sz="2200" dirty="0">
                <a:latin typeface="Times New Roman" pitchFamily="18" charset="0"/>
                <a:cs typeface="Times New Roman" pitchFamily="18" charset="0"/>
              </a:rPr>
              <a:t> (MAI) which are used to characterize agricultural drought. </a:t>
            </a:r>
          </a:p>
          <a:p>
            <a:pPr lvl="0" algn="just"/>
            <a:r>
              <a:rPr lang="en-IN" sz="2200" dirty="0">
                <a:latin typeface="Times New Roman" pitchFamily="18" charset="0"/>
                <a:cs typeface="Times New Roman" pitchFamily="18" charset="0"/>
              </a:rPr>
              <a:t>IMD produces aridity index (AI) anomaly maps of India on a bi-weekly basis based on data from 210 stations representing different agro-climatic zones in the country. </a:t>
            </a:r>
          </a:p>
          <a:p>
            <a:pPr lvl="0" algn="just"/>
            <a:r>
              <a:rPr lang="en-IN" sz="2200" dirty="0">
                <a:latin typeface="Times New Roman" pitchFamily="18" charset="0"/>
                <a:cs typeface="Times New Roman" pitchFamily="18" charset="0"/>
              </a:rPr>
              <a:t>These are useful in planning and management of agricultural operations especially in the drought prone acres. Remote sensing techniques using imageries offer excellent possibilities for monitoring agricultural drought over large areas.</a:t>
            </a:r>
          </a:p>
          <a:p>
            <a:pPr algn="just"/>
            <a:endParaRPr lang="en-US" sz="2200" dirty="0">
              <a:latin typeface="Times New Roman" pitchFamily="18" charset="0"/>
              <a:cs typeface="Times New Roman" pitchFamily="18" charset="0"/>
            </a:endParaRPr>
          </a:p>
        </p:txBody>
      </p:sp>
      <p:graphicFrame>
        <p:nvGraphicFramePr>
          <p:cNvPr id="8" name="Table 7"/>
          <p:cNvGraphicFramePr>
            <a:graphicFrameLocks noGrp="1"/>
          </p:cNvGraphicFramePr>
          <p:nvPr/>
        </p:nvGraphicFramePr>
        <p:xfrm>
          <a:off x="1030514" y="3206912"/>
          <a:ext cx="4479335" cy="2409370"/>
        </p:xfrm>
        <a:graphic>
          <a:graphicData uri="http://schemas.openxmlformats.org/drawingml/2006/table">
            <a:tbl>
              <a:tblPr/>
              <a:tblGrid>
                <a:gridCol w="2307500">
                  <a:extLst>
                    <a:ext uri="{9D8B030D-6E8A-4147-A177-3AD203B41FA5}">
                      <a16:colId xmlns="" xmlns:a16="http://schemas.microsoft.com/office/drawing/2014/main" val="20000"/>
                    </a:ext>
                  </a:extLst>
                </a:gridCol>
                <a:gridCol w="2171835">
                  <a:extLst>
                    <a:ext uri="{9D8B030D-6E8A-4147-A177-3AD203B41FA5}">
                      <a16:colId xmlns="" xmlns:a16="http://schemas.microsoft.com/office/drawing/2014/main" val="20001"/>
                    </a:ext>
                  </a:extLst>
                </a:gridCol>
              </a:tblGrid>
              <a:tr h="481874">
                <a:tc>
                  <a:txBody>
                    <a:bodyPr/>
                    <a:lstStyle/>
                    <a:p>
                      <a:pPr algn="just">
                        <a:lnSpc>
                          <a:spcPct val="150000"/>
                        </a:lnSpc>
                        <a:spcAft>
                          <a:spcPts val="0"/>
                        </a:spcAft>
                      </a:pPr>
                      <a:r>
                        <a:rPr lang="en-IN" sz="2000" dirty="0">
                          <a:latin typeface="Times New Roman"/>
                          <a:cs typeface="Shruti"/>
                        </a:rPr>
                        <a:t>AI anomaly</a:t>
                      </a:r>
                      <a:endParaRPr lang="en-US" sz="1800" dirty="0">
                        <a:latin typeface="Calibri"/>
                        <a:cs typeface="Shrut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50000"/>
                        </a:lnSpc>
                        <a:spcAft>
                          <a:spcPts val="0"/>
                        </a:spcAft>
                      </a:pPr>
                      <a:r>
                        <a:rPr lang="en-IN" sz="2000" dirty="0">
                          <a:latin typeface="Times New Roman"/>
                          <a:cs typeface="Shruti"/>
                        </a:rPr>
                        <a:t>Severity Class</a:t>
                      </a:r>
                      <a:endParaRPr lang="en-US" sz="1800" dirty="0">
                        <a:latin typeface="Calibri"/>
                        <a:cs typeface="Shrut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 xmlns:a16="http://schemas.microsoft.com/office/drawing/2014/main" val="10000"/>
                  </a:ext>
                </a:extLst>
              </a:tr>
              <a:tr h="481874">
                <a:tc>
                  <a:txBody>
                    <a:bodyPr/>
                    <a:lstStyle/>
                    <a:p>
                      <a:pPr algn="just">
                        <a:lnSpc>
                          <a:spcPct val="150000"/>
                        </a:lnSpc>
                        <a:spcAft>
                          <a:spcPts val="0"/>
                        </a:spcAft>
                      </a:pPr>
                      <a:r>
                        <a:rPr lang="en-IN" sz="2000" dirty="0">
                          <a:latin typeface="Times New Roman"/>
                          <a:cs typeface="Shruti"/>
                        </a:rPr>
                        <a:t>Zero or negative</a:t>
                      </a:r>
                      <a:endParaRPr lang="en-US" sz="1800" dirty="0">
                        <a:latin typeface="Calibri"/>
                        <a:cs typeface="Shrut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50000"/>
                        </a:lnSpc>
                        <a:spcAft>
                          <a:spcPts val="0"/>
                        </a:spcAft>
                      </a:pPr>
                      <a:r>
                        <a:rPr lang="en-IN" sz="2000" dirty="0">
                          <a:latin typeface="Times New Roman"/>
                          <a:cs typeface="Shruti"/>
                        </a:rPr>
                        <a:t>Non-arid</a:t>
                      </a:r>
                      <a:endParaRPr lang="en-US" sz="1800" dirty="0">
                        <a:latin typeface="Calibri"/>
                        <a:cs typeface="Shrut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 xmlns:a16="http://schemas.microsoft.com/office/drawing/2014/main" val="10001"/>
                  </a:ext>
                </a:extLst>
              </a:tr>
              <a:tr h="481874">
                <a:tc>
                  <a:txBody>
                    <a:bodyPr/>
                    <a:lstStyle/>
                    <a:p>
                      <a:pPr algn="just">
                        <a:lnSpc>
                          <a:spcPct val="150000"/>
                        </a:lnSpc>
                        <a:spcAft>
                          <a:spcPts val="0"/>
                        </a:spcAft>
                      </a:pPr>
                      <a:r>
                        <a:rPr lang="en-IN" sz="2000">
                          <a:latin typeface="Times New Roman"/>
                          <a:cs typeface="Shruti"/>
                        </a:rPr>
                        <a:t>1 – 25</a:t>
                      </a:r>
                      <a:endParaRPr lang="en-US" sz="1800">
                        <a:latin typeface="Calibri"/>
                        <a:cs typeface="Shrut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50000"/>
                        </a:lnSpc>
                        <a:spcAft>
                          <a:spcPts val="0"/>
                        </a:spcAft>
                      </a:pPr>
                      <a:r>
                        <a:rPr lang="en-IN" sz="2000" dirty="0">
                          <a:latin typeface="Times New Roman"/>
                          <a:cs typeface="Shruti"/>
                        </a:rPr>
                        <a:t>Mild-arid</a:t>
                      </a:r>
                      <a:endParaRPr lang="en-US" sz="1800" dirty="0">
                        <a:latin typeface="Calibri"/>
                        <a:cs typeface="Shrut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 xmlns:a16="http://schemas.microsoft.com/office/drawing/2014/main" val="10002"/>
                  </a:ext>
                </a:extLst>
              </a:tr>
              <a:tr h="481874">
                <a:tc>
                  <a:txBody>
                    <a:bodyPr/>
                    <a:lstStyle/>
                    <a:p>
                      <a:pPr algn="just">
                        <a:lnSpc>
                          <a:spcPct val="150000"/>
                        </a:lnSpc>
                        <a:spcAft>
                          <a:spcPts val="0"/>
                        </a:spcAft>
                      </a:pPr>
                      <a:r>
                        <a:rPr lang="en-IN" sz="2000">
                          <a:latin typeface="Times New Roman"/>
                          <a:cs typeface="Shruti"/>
                        </a:rPr>
                        <a:t>26 – 50 </a:t>
                      </a:r>
                      <a:endParaRPr lang="en-US" sz="1800">
                        <a:latin typeface="Calibri"/>
                        <a:cs typeface="Shrut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50000"/>
                        </a:lnSpc>
                        <a:spcAft>
                          <a:spcPts val="0"/>
                        </a:spcAft>
                      </a:pPr>
                      <a:r>
                        <a:rPr lang="en-IN" sz="2000" dirty="0">
                          <a:latin typeface="Times New Roman"/>
                          <a:cs typeface="Shruti"/>
                        </a:rPr>
                        <a:t>Moderated arid</a:t>
                      </a:r>
                      <a:endParaRPr lang="en-US" sz="1800" dirty="0">
                        <a:latin typeface="Calibri"/>
                        <a:cs typeface="Shrut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 xmlns:a16="http://schemas.microsoft.com/office/drawing/2014/main" val="10003"/>
                  </a:ext>
                </a:extLst>
              </a:tr>
              <a:tr h="481874">
                <a:tc>
                  <a:txBody>
                    <a:bodyPr/>
                    <a:lstStyle/>
                    <a:p>
                      <a:pPr algn="just">
                        <a:lnSpc>
                          <a:spcPct val="150000"/>
                        </a:lnSpc>
                        <a:spcAft>
                          <a:spcPts val="0"/>
                        </a:spcAft>
                      </a:pPr>
                      <a:r>
                        <a:rPr lang="en-IN" sz="2000" dirty="0">
                          <a:latin typeface="Times New Roman"/>
                          <a:cs typeface="Shruti"/>
                        </a:rPr>
                        <a:t>&gt; 50 </a:t>
                      </a:r>
                      <a:endParaRPr lang="en-US" sz="1800" dirty="0">
                        <a:latin typeface="Calibri"/>
                        <a:cs typeface="Shrut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50000"/>
                        </a:lnSpc>
                        <a:spcAft>
                          <a:spcPts val="0"/>
                        </a:spcAft>
                      </a:pPr>
                      <a:r>
                        <a:rPr lang="en-IN" sz="2000" dirty="0">
                          <a:latin typeface="Times New Roman"/>
                          <a:cs typeface="Shruti"/>
                        </a:rPr>
                        <a:t>Severe arid</a:t>
                      </a:r>
                      <a:endParaRPr lang="en-US" sz="1800" dirty="0">
                        <a:latin typeface="Calibri"/>
                        <a:cs typeface="Shrut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198681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 xmlns:a16="http://schemas.microsoft.com/office/drawing/2014/main" id="{92F5F9EA-9AC6-4410-9066-3B736BC0B6D5}"/>
              </a:ext>
            </a:extLst>
          </p:cNvPr>
          <p:cNvSpPr txBox="1"/>
          <p:nvPr/>
        </p:nvSpPr>
        <p:spPr>
          <a:xfrm>
            <a:off x="556814" y="2066747"/>
            <a:ext cx="11141694" cy="4247317"/>
          </a:xfrm>
          <a:prstGeom prst="rect">
            <a:avLst/>
          </a:prstGeom>
          <a:solidFill>
            <a:srgbClr val="FFC3A0"/>
          </a:solidFill>
        </p:spPr>
        <p:txBody>
          <a:bodyPr wrap="square">
            <a:spAutoFit/>
          </a:bodyPr>
          <a:lstStyle/>
          <a:p>
            <a:pPr marL="342900" lvl="0" indent="-342900" algn="just">
              <a:lnSpc>
                <a:spcPct val="150000"/>
              </a:lnSpc>
              <a:buFont typeface="Symbol" panose="05050102010706020507" pitchFamily="18" charset="2"/>
              <a:buChar char=""/>
            </a:pPr>
            <a:r>
              <a:rPr lang="en-IN" sz="2000" dirty="0">
                <a:latin typeface="Times New Roman" pitchFamily="18" charset="0"/>
                <a:cs typeface="Times New Roman" pitchFamily="18" charset="0"/>
              </a:rPr>
              <a:t>Socioeconomic drought mainly relates to the supply and demand of the commodities that are dependent on water. </a:t>
            </a:r>
          </a:p>
          <a:p>
            <a:pPr marL="342900" lvl="0" indent="-342900" algn="just">
              <a:lnSpc>
                <a:spcPct val="150000"/>
              </a:lnSpc>
              <a:buFont typeface="Symbol" panose="05050102010706020507" pitchFamily="18" charset="2"/>
              <a:buChar char=""/>
            </a:pPr>
            <a:r>
              <a:rPr lang="en-IN" sz="2000" dirty="0">
                <a:latin typeface="Times New Roman" pitchFamily="18" charset="0"/>
                <a:cs typeface="Times New Roman" pitchFamily="18" charset="0"/>
              </a:rPr>
              <a:t>The situation is said to be a drought if either the supply of a particular commodity has decreased or the demand has increased. The supply of many commodities such as food grains, water, fish, and hydroelectric power depends on the weather. </a:t>
            </a:r>
          </a:p>
          <a:p>
            <a:pPr marL="342900" lvl="0" indent="-342900" algn="just">
              <a:lnSpc>
                <a:spcPct val="150000"/>
              </a:lnSpc>
              <a:buFont typeface="Symbol" panose="05050102010706020507" pitchFamily="18" charset="2"/>
              <a:buChar char=""/>
            </a:pPr>
            <a:r>
              <a:rPr lang="en-IN" sz="2000" dirty="0">
                <a:latin typeface="Times New Roman" pitchFamily="18" charset="0"/>
                <a:cs typeface="Times New Roman" pitchFamily="18" charset="0"/>
              </a:rPr>
              <a:t>In some cases, socioeconomic drought may lag some time behind the occurrence of meteorological drought. For example, in the case of hydroelectric power generation, water shortage might not happen suddenly following meteorological drought or hydrological drought because there may be sufficient storage in the reservoir for power production.</a:t>
            </a:r>
          </a:p>
        </p:txBody>
      </p:sp>
      <p:sp>
        <p:nvSpPr>
          <p:cNvPr id="11" name="Rectangle: Rounded Corners 10">
            <a:extLst>
              <a:ext uri="{FF2B5EF4-FFF2-40B4-BE49-F238E27FC236}">
                <a16:creationId xmlns="" xmlns:a16="http://schemas.microsoft.com/office/drawing/2014/main" id="{42A25918-C167-4DB3-BB74-0D2FCB0043D8}"/>
              </a:ext>
            </a:extLst>
          </p:cNvPr>
          <p:cNvSpPr/>
          <p:nvPr/>
        </p:nvSpPr>
        <p:spPr>
          <a:xfrm>
            <a:off x="4141258" y="884846"/>
            <a:ext cx="3932131" cy="841676"/>
          </a:xfrm>
          <a:prstGeom prst="roundRect">
            <a:avLst/>
          </a:prstGeom>
          <a:solidFill>
            <a:srgbClr val="FF80ED"/>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ctr"/>
          <a:lstStyle/>
          <a:p>
            <a:pPr marL="457200" indent="-457200" algn="just">
              <a:lnSpc>
                <a:spcPct val="150000"/>
              </a:lnSpc>
            </a:pPr>
            <a:r>
              <a:rPr lang="en-IN" sz="2800" dirty="0">
                <a:solidFill>
                  <a:schemeClr val="tx1"/>
                </a:solidFill>
                <a:latin typeface="Times New Roman" pitchFamily="18" charset="0"/>
                <a:cs typeface="Times New Roman" pitchFamily="18" charset="0"/>
              </a:rPr>
              <a:t>Socioeconomic Drought</a:t>
            </a:r>
          </a:p>
        </p:txBody>
      </p:sp>
      <p:sp>
        <p:nvSpPr>
          <p:cNvPr id="4" name="Rectangle 3"/>
          <p:cNvSpPr/>
          <p:nvPr/>
        </p:nvSpPr>
        <p:spPr>
          <a:xfrm>
            <a:off x="0" y="0"/>
            <a:ext cx="5751095" cy="671851"/>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ctr"/>
          <a:lstStyle/>
          <a:p>
            <a:pPr marL="457200" lvl="0" indent="-457200" algn="just">
              <a:lnSpc>
                <a:spcPct val="150000"/>
              </a:lnSpc>
            </a:pPr>
            <a:r>
              <a:rPr lang="en-IN" sz="2800" b="1" dirty="0">
                <a:solidFill>
                  <a:schemeClr val="tx1"/>
                </a:solidFill>
                <a:latin typeface="Times New Roman" pitchFamily="18" charset="0"/>
                <a:ea typeface="Times New Roman" panose="02020603050405020304" pitchFamily="18" charset="0"/>
                <a:cs typeface="Times New Roman" pitchFamily="18" charset="0"/>
              </a:rPr>
              <a:t>Based on the Study Perspective...</a:t>
            </a:r>
            <a:endParaRPr lang="en-US"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1986819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 xmlns:a16="http://schemas.microsoft.com/office/drawing/2014/main" id="{92F5F9EA-9AC6-4410-9066-3B736BC0B6D5}"/>
              </a:ext>
            </a:extLst>
          </p:cNvPr>
          <p:cNvSpPr txBox="1"/>
          <p:nvPr/>
        </p:nvSpPr>
        <p:spPr>
          <a:xfrm>
            <a:off x="237506" y="1660355"/>
            <a:ext cx="11625944" cy="5170646"/>
          </a:xfrm>
          <a:prstGeom prst="rect">
            <a:avLst/>
          </a:prstGeom>
          <a:solidFill>
            <a:srgbClr val="FFC3A0"/>
          </a:solidFill>
        </p:spPr>
        <p:txBody>
          <a:bodyPr wrap="square">
            <a:spAutoFit/>
          </a:bodyPr>
          <a:lstStyle/>
          <a:p>
            <a:pPr marL="342900" lvl="0" indent="-342900" algn="just">
              <a:lnSpc>
                <a:spcPct val="150000"/>
              </a:lnSpc>
              <a:buFont typeface="Symbol" panose="05050102010706020507" pitchFamily="18" charset="2"/>
              <a:buChar char=""/>
            </a:pPr>
            <a:r>
              <a:rPr lang="en-IN" sz="2000" dirty="0">
                <a:latin typeface="Times New Roman" pitchFamily="18" charset="0"/>
                <a:cs typeface="Times New Roman" pitchFamily="18" charset="0"/>
              </a:rPr>
              <a:t>It is a situation where there is more than 25% decrease in precipitation from normal over an area.</a:t>
            </a:r>
            <a:endParaRPr lang="en-US" sz="2000" dirty="0">
              <a:latin typeface="Times New Roman" pitchFamily="18" charset="0"/>
              <a:cs typeface="Times New Roman" pitchFamily="18" charset="0"/>
            </a:endParaRPr>
          </a:p>
          <a:p>
            <a:pPr marL="342900" lvl="0" indent="-342900" algn="just">
              <a:lnSpc>
                <a:spcPct val="150000"/>
              </a:lnSpc>
              <a:buFont typeface="Symbol" panose="05050102010706020507" pitchFamily="18" charset="2"/>
              <a:buChar char=""/>
            </a:pPr>
            <a:r>
              <a:rPr lang="en-IN" sz="2000" dirty="0">
                <a:latin typeface="Times New Roman" pitchFamily="18" charset="0"/>
                <a:cs typeface="Times New Roman" pitchFamily="18" charset="0"/>
              </a:rPr>
              <a:t>The India Meteorological Department (IMD) has adopted the following criteria for sub-classification of meteorological droughts. </a:t>
            </a:r>
            <a:endParaRPr lang="en-US" sz="2000" dirty="0">
              <a:latin typeface="Times New Roman" pitchFamily="18" charset="0"/>
              <a:cs typeface="Times New Roman" pitchFamily="18" charset="0"/>
            </a:endParaRPr>
          </a:p>
          <a:p>
            <a:pPr marL="342900" lvl="0" indent="-342900" algn="just">
              <a:lnSpc>
                <a:spcPct val="150000"/>
              </a:lnSpc>
              <a:buFont typeface="Symbol" panose="05050102010706020507" pitchFamily="18" charset="2"/>
              <a:buChar char=""/>
            </a:pPr>
            <a:r>
              <a:rPr lang="en-IN" sz="2000" dirty="0">
                <a:latin typeface="Times New Roman" pitchFamily="18" charset="0"/>
                <a:cs typeface="Times New Roman" pitchFamily="18" charset="0"/>
              </a:rPr>
              <a:t>A meteorological sub-division is considered to be affected by drought if it receives a total seasonal rainfall less than that of 75% of the normal value. </a:t>
            </a:r>
            <a:endParaRPr lang="en-US" sz="2000" dirty="0">
              <a:latin typeface="Times New Roman" pitchFamily="18" charset="0"/>
              <a:cs typeface="Times New Roman" pitchFamily="18" charset="0"/>
            </a:endParaRPr>
          </a:p>
          <a:p>
            <a:pPr marL="342900" lvl="0" indent="-342900" algn="just">
              <a:lnSpc>
                <a:spcPct val="150000"/>
              </a:lnSpc>
              <a:buFont typeface="Symbol" panose="05050102010706020507" pitchFamily="18" charset="2"/>
              <a:buChar char=""/>
            </a:pPr>
            <a:r>
              <a:rPr lang="en-IN" sz="2000" dirty="0">
                <a:latin typeface="Times New Roman" pitchFamily="18" charset="0"/>
                <a:cs typeface="Times New Roman" pitchFamily="18" charset="0"/>
              </a:rPr>
              <a:t>Also, the drought is classified as moderate if the seasonal deficiency is between 26% and 50%. The drought is said to be severe if the deficiency is above 50% of the normal value. </a:t>
            </a:r>
            <a:endParaRPr lang="en-US" sz="2000" dirty="0">
              <a:latin typeface="Times New Roman" pitchFamily="18" charset="0"/>
              <a:cs typeface="Times New Roman" pitchFamily="18" charset="0"/>
            </a:endParaRPr>
          </a:p>
          <a:p>
            <a:pPr marL="342900" lvl="0" indent="-342900" algn="just">
              <a:lnSpc>
                <a:spcPct val="150000"/>
              </a:lnSpc>
              <a:buFont typeface="Symbol" panose="05050102010706020507" pitchFamily="18" charset="2"/>
              <a:buChar char=""/>
            </a:pPr>
            <a:r>
              <a:rPr lang="en-IN" sz="2000" dirty="0">
                <a:latin typeface="Times New Roman" pitchFamily="18" charset="0"/>
                <a:cs typeface="Times New Roman" pitchFamily="18" charset="0"/>
              </a:rPr>
              <a:t>A year is considered to be a drought year in case the area affected by moderate or severe drought either individually or collectively is more than 20% of the total area of the country.</a:t>
            </a:r>
            <a:endParaRPr lang="en-US" sz="2000" dirty="0">
              <a:latin typeface="Times New Roman" pitchFamily="18" charset="0"/>
              <a:cs typeface="Times New Roman" pitchFamily="18" charset="0"/>
            </a:endParaRPr>
          </a:p>
          <a:p>
            <a:pPr marL="342900" lvl="0" indent="-342900" algn="just">
              <a:lnSpc>
                <a:spcPct val="150000"/>
              </a:lnSpc>
              <a:buFont typeface="Symbol" panose="05050102010706020507" pitchFamily="18" charset="2"/>
              <a:buChar char=""/>
            </a:pPr>
            <a:r>
              <a:rPr lang="en-IN" sz="2000" dirty="0">
                <a:latin typeface="Times New Roman" pitchFamily="18" charset="0"/>
                <a:cs typeface="Times New Roman" pitchFamily="18" charset="0"/>
              </a:rPr>
              <a:t>Further, in India the meteorological drought is in general related to the onset, breaks and withdrawal times of monsoon in the region.</a:t>
            </a:r>
            <a:endParaRPr lang="en-IN" sz="2000" dirty="0">
              <a:effectLst/>
              <a:latin typeface="Times New Roman" pitchFamily="18" charset="0"/>
              <a:ea typeface="Times New Roman" panose="02020603050405020304" pitchFamily="18" charset="0"/>
              <a:cs typeface="Times New Roman" pitchFamily="18" charset="0"/>
            </a:endParaRPr>
          </a:p>
        </p:txBody>
      </p:sp>
      <p:sp>
        <p:nvSpPr>
          <p:cNvPr id="11" name="Rectangle: Rounded Corners 10">
            <a:extLst>
              <a:ext uri="{FF2B5EF4-FFF2-40B4-BE49-F238E27FC236}">
                <a16:creationId xmlns="" xmlns:a16="http://schemas.microsoft.com/office/drawing/2014/main" id="{42A25918-C167-4DB3-BB74-0D2FCB0043D8}"/>
              </a:ext>
            </a:extLst>
          </p:cNvPr>
          <p:cNvSpPr/>
          <p:nvPr/>
        </p:nvSpPr>
        <p:spPr>
          <a:xfrm>
            <a:off x="4000648" y="739709"/>
            <a:ext cx="4330557" cy="841676"/>
          </a:xfrm>
          <a:prstGeom prst="roundRect">
            <a:avLst/>
          </a:prstGeom>
          <a:solidFill>
            <a:srgbClr val="FF80ED"/>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ctr"/>
          <a:lstStyle/>
          <a:p>
            <a:pPr marL="457200" indent="-457200" algn="just">
              <a:lnSpc>
                <a:spcPct val="150000"/>
              </a:lnSpc>
            </a:pPr>
            <a:r>
              <a:rPr lang="en-IN" sz="2800" dirty="0">
                <a:solidFill>
                  <a:schemeClr val="tx1"/>
                </a:solidFill>
                <a:latin typeface="Times New Roman" pitchFamily="18" charset="0"/>
                <a:cs typeface="Times New Roman" pitchFamily="18" charset="0"/>
              </a:rPr>
              <a:t>Areas of permanent drought</a:t>
            </a:r>
          </a:p>
        </p:txBody>
      </p:sp>
      <p:sp>
        <p:nvSpPr>
          <p:cNvPr id="4" name="Rectangle 3"/>
          <p:cNvSpPr/>
          <p:nvPr/>
        </p:nvSpPr>
        <p:spPr>
          <a:xfrm>
            <a:off x="-1" y="0"/>
            <a:ext cx="6304548" cy="671851"/>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ctr"/>
          <a:lstStyle/>
          <a:p>
            <a:pPr marL="457200" indent="-457200" algn="just">
              <a:lnSpc>
                <a:spcPct val="150000"/>
              </a:lnSpc>
            </a:pPr>
            <a:r>
              <a:rPr lang="en-IN" sz="2800" b="1" dirty="0">
                <a:solidFill>
                  <a:schemeClr val="tx1"/>
                </a:solidFill>
                <a:latin typeface="Times New Roman" pitchFamily="18" charset="0"/>
                <a:cs typeface="Times New Roman" pitchFamily="18" charset="0"/>
              </a:rPr>
              <a:t>Based on Period of Occurrence...</a:t>
            </a:r>
            <a:endParaRPr lang="en-US" sz="28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1986819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7629" y="1782082"/>
            <a:ext cx="3646714" cy="4351338"/>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0" indent="0" algn="just">
              <a:buNone/>
            </a:pPr>
            <a:r>
              <a:rPr lang="en-IN" b="1" dirty="0">
                <a:latin typeface="Times New Roman" pitchFamily="18" charset="0"/>
                <a:cs typeface="Times New Roman" pitchFamily="18" charset="0"/>
              </a:rPr>
              <a:t>1. Areas of permanent drought</a:t>
            </a:r>
          </a:p>
          <a:p>
            <a:r>
              <a:rPr lang="en-IN" sz="2600" dirty="0">
                <a:latin typeface="Times New Roman" pitchFamily="18" charset="0"/>
                <a:cs typeface="Times New Roman" pitchFamily="18" charset="0"/>
              </a:rPr>
              <a:t>Areas of permanent drought include permanently dry, arid, and desert regions. Because of insufficient rainfall and a lack of irrigation facilities, only vegetation such as cactus, xerophytes, and thorny shrubs generally grows in these regions.</a:t>
            </a:r>
            <a:endParaRPr lang="en-US" sz="2600" dirty="0">
              <a:latin typeface="Times New Roman" pitchFamily="18" charset="0"/>
              <a:cs typeface="Times New Roman" pitchFamily="18" charset="0"/>
            </a:endParaRPr>
          </a:p>
        </p:txBody>
      </p:sp>
      <p:sp>
        <p:nvSpPr>
          <p:cNvPr id="5" name="Rectangle: Rounded Corners 10">
            <a:extLst>
              <a:ext uri="{FF2B5EF4-FFF2-40B4-BE49-F238E27FC236}">
                <a16:creationId xmlns="" xmlns:a16="http://schemas.microsoft.com/office/drawing/2014/main" id="{42A25918-C167-4DB3-BB74-0D2FCB0043D8}"/>
              </a:ext>
            </a:extLst>
          </p:cNvPr>
          <p:cNvSpPr/>
          <p:nvPr/>
        </p:nvSpPr>
        <p:spPr>
          <a:xfrm>
            <a:off x="2946348" y="739709"/>
            <a:ext cx="6255656" cy="841676"/>
          </a:xfrm>
          <a:prstGeom prst="roundRect">
            <a:avLst/>
          </a:prstGeom>
          <a:solidFill>
            <a:srgbClr val="FF80ED"/>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ctr"/>
          <a:lstStyle/>
          <a:p>
            <a:pPr marL="457200" indent="-457200" algn="just">
              <a:lnSpc>
                <a:spcPct val="150000"/>
              </a:lnSpc>
            </a:pPr>
            <a:r>
              <a:rPr lang="en-IN" sz="2800" dirty="0">
                <a:solidFill>
                  <a:schemeClr val="tx1"/>
                </a:solidFill>
                <a:latin typeface="Times New Roman" pitchFamily="18" charset="0"/>
                <a:cs typeface="Times New Roman" pitchFamily="18" charset="0"/>
              </a:rPr>
              <a:t>drought can be classified into three types</a:t>
            </a:r>
          </a:p>
        </p:txBody>
      </p:sp>
      <p:sp>
        <p:nvSpPr>
          <p:cNvPr id="6" name="Rectangle 5"/>
          <p:cNvSpPr/>
          <p:nvPr/>
        </p:nvSpPr>
        <p:spPr>
          <a:xfrm>
            <a:off x="-1" y="0"/>
            <a:ext cx="6304548" cy="671851"/>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ctr"/>
          <a:lstStyle/>
          <a:p>
            <a:pPr marL="457200" indent="-457200" algn="just">
              <a:lnSpc>
                <a:spcPct val="150000"/>
              </a:lnSpc>
            </a:pPr>
            <a:r>
              <a:rPr lang="en-IN" sz="2800" b="1" dirty="0">
                <a:solidFill>
                  <a:schemeClr val="tx1"/>
                </a:solidFill>
                <a:latin typeface="Times New Roman" pitchFamily="18" charset="0"/>
                <a:cs typeface="Times New Roman" pitchFamily="18" charset="0"/>
              </a:rPr>
              <a:t>Based on Period of Occurrence...</a:t>
            </a:r>
            <a:endParaRPr lang="en-US" sz="2800" b="1" dirty="0">
              <a:solidFill>
                <a:schemeClr val="tx1"/>
              </a:solidFill>
              <a:latin typeface="Times New Roman" pitchFamily="18" charset="0"/>
              <a:cs typeface="Times New Roman" pitchFamily="18" charset="0"/>
            </a:endParaRPr>
          </a:p>
        </p:txBody>
      </p:sp>
      <p:sp>
        <p:nvSpPr>
          <p:cNvPr id="7" name="Content Placeholder 2"/>
          <p:cNvSpPr>
            <a:spLocks noGrp="1"/>
          </p:cNvSpPr>
          <p:nvPr>
            <p:ph sz="half" idx="1"/>
          </p:nvPr>
        </p:nvSpPr>
        <p:spPr>
          <a:xfrm>
            <a:off x="4169176" y="1789339"/>
            <a:ext cx="3646714" cy="4351338"/>
          </a:xfrm>
        </p:spPr>
        <p:style>
          <a:lnRef idx="1">
            <a:schemeClr val="accent4"/>
          </a:lnRef>
          <a:fillRef idx="2">
            <a:schemeClr val="accent4"/>
          </a:fillRef>
          <a:effectRef idx="1">
            <a:schemeClr val="accent4"/>
          </a:effectRef>
          <a:fontRef idx="minor">
            <a:schemeClr val="dk1"/>
          </a:fontRef>
        </p:style>
        <p:txBody>
          <a:bodyPr>
            <a:normAutofit/>
          </a:bodyPr>
          <a:lstStyle/>
          <a:p>
            <a:pPr marL="0" indent="0" algn="just">
              <a:buNone/>
            </a:pPr>
            <a:r>
              <a:rPr lang="en-IN" sz="2600" b="1" dirty="0">
                <a:latin typeface="Times New Roman" pitchFamily="18" charset="0"/>
                <a:cs typeface="Times New Roman" pitchFamily="18" charset="0"/>
              </a:rPr>
              <a:t>2. Seasonal drought</a:t>
            </a:r>
          </a:p>
          <a:p>
            <a:r>
              <a:rPr lang="en-IN" sz="2400" dirty="0">
                <a:latin typeface="Times New Roman" pitchFamily="18" charset="0"/>
                <a:cs typeface="Times New Roman" pitchFamily="18" charset="0"/>
              </a:rPr>
              <a:t>This occurs in regions with clearly defined rainy (wet) and dry climates (monsoon regions) and may be the result of large-scale seasonal circulation.</a:t>
            </a:r>
            <a:endParaRPr lang="en-US" sz="2400" dirty="0">
              <a:latin typeface="Times New Roman" pitchFamily="18" charset="0"/>
              <a:cs typeface="Times New Roman" pitchFamily="18" charset="0"/>
            </a:endParaRPr>
          </a:p>
        </p:txBody>
      </p:sp>
      <p:sp>
        <p:nvSpPr>
          <p:cNvPr id="8" name="Content Placeholder 2"/>
          <p:cNvSpPr>
            <a:spLocks noGrp="1"/>
          </p:cNvSpPr>
          <p:nvPr>
            <p:ph sz="half" idx="1"/>
          </p:nvPr>
        </p:nvSpPr>
        <p:spPr>
          <a:xfrm>
            <a:off x="8057916" y="1796599"/>
            <a:ext cx="3646714" cy="4351338"/>
          </a:xfrm>
        </p:spPr>
        <p:style>
          <a:lnRef idx="1">
            <a:schemeClr val="accent4"/>
          </a:lnRef>
          <a:fillRef idx="2">
            <a:schemeClr val="accent4"/>
          </a:fillRef>
          <a:effectRef idx="1">
            <a:schemeClr val="accent4"/>
          </a:effectRef>
          <a:fontRef idx="minor">
            <a:schemeClr val="dk1"/>
          </a:fontRef>
        </p:style>
        <p:txBody>
          <a:bodyPr>
            <a:normAutofit fontScale="85000" lnSpcReduction="10000"/>
          </a:bodyPr>
          <a:lstStyle/>
          <a:p>
            <a:pPr marL="0" indent="0" algn="just">
              <a:buNone/>
            </a:pPr>
            <a:r>
              <a:rPr lang="en-IN" sz="3100" b="1" dirty="0">
                <a:latin typeface="Times New Roman" pitchFamily="18" charset="0"/>
                <a:cs typeface="Times New Roman" pitchFamily="18" charset="0"/>
              </a:rPr>
              <a:t>3. Contingent drought</a:t>
            </a:r>
          </a:p>
          <a:p>
            <a:r>
              <a:rPr lang="en-IN" dirty="0">
                <a:latin typeface="Times New Roman" pitchFamily="18" charset="0"/>
                <a:cs typeface="Times New Roman" pitchFamily="18" charset="0"/>
              </a:rPr>
              <a:t>This is the result of irregular and variable rainfall, especially in humid and sub-humid regions. The occurrence of such droughts may coincide with large growth periods of crops when water requirements are critical and impacts are the greatest, that is, in the form of yield reduction.</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 xmlns:a16="http://schemas.microsoft.com/office/drawing/2014/main" id="{42A25918-C167-4DB3-BB74-0D2FCB0043D8}"/>
              </a:ext>
            </a:extLst>
          </p:cNvPr>
          <p:cNvSpPr/>
          <p:nvPr/>
        </p:nvSpPr>
        <p:spPr>
          <a:xfrm>
            <a:off x="4278498" y="128460"/>
            <a:ext cx="4325856" cy="5400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0" bIns="216000" rtlCol="0" anchor="ctr"/>
          <a:lstStyle/>
          <a:p>
            <a:pPr lvl="0" algn="ctr">
              <a:lnSpc>
                <a:spcPct val="150000"/>
              </a:lnSpc>
              <a:spcAft>
                <a:spcPts val="1000"/>
              </a:spcAft>
            </a:pPr>
            <a:r>
              <a:rPr lang="en-IN" sz="2800" b="1" dirty="0"/>
              <a:t>Causes of Drought</a:t>
            </a:r>
            <a:endParaRPr lang="en-GB" sz="2800" dirty="0">
              <a:effectLst/>
              <a:latin typeface="Calibri" panose="020F0502020204030204" pitchFamily="34" charset="0"/>
              <a:ea typeface="Calibri" panose="020F0502020204030204" pitchFamily="34" charset="0"/>
              <a:cs typeface="Shruti" panose="020B0502040204020203" pitchFamily="34" charset="0"/>
            </a:endParaRPr>
          </a:p>
        </p:txBody>
      </p:sp>
      <p:sp>
        <p:nvSpPr>
          <p:cNvPr id="7" name="TextBox 6">
            <a:extLst>
              <a:ext uri="{FF2B5EF4-FFF2-40B4-BE49-F238E27FC236}">
                <a16:creationId xmlns="" xmlns:a16="http://schemas.microsoft.com/office/drawing/2014/main" id="{974ADA71-3575-4DE2-81CC-EE03B011873E}"/>
              </a:ext>
            </a:extLst>
          </p:cNvPr>
          <p:cNvSpPr txBox="1"/>
          <p:nvPr/>
        </p:nvSpPr>
        <p:spPr>
          <a:xfrm>
            <a:off x="180112" y="722720"/>
            <a:ext cx="11837720" cy="6093976"/>
          </a:xfrm>
          <a:prstGeom prst="rect">
            <a:avLst/>
          </a:prstGeom>
          <a:solidFill>
            <a:srgbClr val="FFC3A0"/>
          </a:solidFill>
        </p:spPr>
        <p:txBody>
          <a:bodyPr wrap="square">
            <a:spAutoFit/>
          </a:bodyPr>
          <a:lstStyle/>
          <a:p>
            <a:pPr marL="342900" indent="-342900" algn="just">
              <a:lnSpc>
                <a:spcPct val="150000"/>
              </a:lnSpc>
              <a:buFont typeface="Wingdings" panose="05000000000000000000" pitchFamily="2" charset="2"/>
              <a:buChar char=""/>
            </a:pPr>
            <a:r>
              <a:rPr lang="en-IN" sz="2000" dirty="0">
                <a:latin typeface="Times New Roman" panose="02020603050405020304" pitchFamily="18" charset="0"/>
                <a:ea typeface="Times New Roman" panose="02020603050405020304" pitchFamily="18" charset="0"/>
                <a:cs typeface="Shruti" panose="020B0502040204020203" pitchFamily="34" charset="0"/>
              </a:rPr>
              <a:t>A deficiency in rainfall causes depletion of soil moisture, fall in surface and ground water levels which in turn is likely to have a deleterious effect on agricultural operations, due to insufficient availability of water for the crops, especially during the critical stages of plant growth. </a:t>
            </a:r>
          </a:p>
          <a:p>
            <a:pPr marL="342900" indent="-342900" algn="just">
              <a:lnSpc>
                <a:spcPct val="150000"/>
              </a:lnSpc>
              <a:buFont typeface="Wingdings" panose="05000000000000000000" pitchFamily="2" charset="2"/>
              <a:buChar char=""/>
            </a:pPr>
            <a:r>
              <a:rPr lang="en-IN" sz="2000" dirty="0">
                <a:latin typeface="Times New Roman" panose="02020603050405020304" pitchFamily="18" charset="0"/>
                <a:ea typeface="Times New Roman" panose="02020603050405020304" pitchFamily="18" charset="0"/>
                <a:cs typeface="Shruti" panose="020B0502040204020203" pitchFamily="34" charset="0"/>
              </a:rPr>
              <a:t>The correlation between quantum of rainfall and the trigger for drought in India vary across agro-climatic zones. In the semi-arid regions, even a well distributed 400 mm rainfall during a crop season could be adequate for the sustenance of crops, while in high rainfall regions like Assam, an annual rainfall of 1,000 mm could still create a potential for drought like development. </a:t>
            </a:r>
          </a:p>
          <a:p>
            <a:pPr marL="342900" indent="-342900" algn="just">
              <a:lnSpc>
                <a:spcPct val="150000"/>
              </a:lnSpc>
              <a:buFont typeface="Wingdings" panose="05000000000000000000" pitchFamily="2" charset="2"/>
              <a:buChar char=""/>
            </a:pPr>
            <a:r>
              <a:rPr lang="en-IN" sz="2000" dirty="0">
                <a:latin typeface="Times New Roman" panose="02020603050405020304" pitchFamily="18" charset="0"/>
                <a:ea typeface="Times New Roman" panose="02020603050405020304" pitchFamily="18" charset="0"/>
                <a:cs typeface="Shruti" panose="020B0502040204020203" pitchFamily="34" charset="0"/>
              </a:rPr>
              <a:t>Though deficient rainfall is considered to be the primary instigating factor for drought, yet the occurrence, spread and intensity is determined by several factors including susceptibilities introduced by climate change, hydrological and soil profiles, availability of soil moisture, choice of crops and agricultural practices, availability of fodder, socio-economic vulnerabilities etc.</a:t>
            </a:r>
          </a:p>
          <a:p>
            <a:pPr marL="342900" indent="-342900" algn="just">
              <a:lnSpc>
                <a:spcPct val="150000"/>
              </a:lnSpc>
              <a:buFont typeface="Wingdings" panose="05000000000000000000" pitchFamily="2" charset="2"/>
              <a:buChar char=""/>
            </a:pPr>
            <a:r>
              <a:rPr lang="en-IN" sz="2000" dirty="0">
                <a:latin typeface="Times New Roman" panose="02020603050405020304" pitchFamily="18" charset="0"/>
                <a:ea typeface="Times New Roman" panose="02020603050405020304" pitchFamily="18" charset="0"/>
                <a:cs typeface="Shruti" panose="020B0502040204020203" pitchFamily="34" charset="0"/>
              </a:rPr>
              <a:t>The recurrence of drought in India is owed largely to the unique physical and climatic susceptibilities of the country, which include:</a:t>
            </a:r>
            <a:endParaRPr lang="en-US" sz="2000" dirty="0">
              <a:latin typeface="Times New Roman" panose="02020603050405020304" pitchFamily="18" charset="0"/>
              <a:ea typeface="Times New Roman" panose="02020603050405020304" pitchFamily="18" charset="0"/>
              <a:cs typeface="Shruti" panose="020B0502040204020203" pitchFamily="34" charset="0"/>
            </a:endParaRPr>
          </a:p>
        </p:txBody>
      </p:sp>
    </p:spTree>
    <p:extLst>
      <p:ext uri="{BB962C8B-B14F-4D97-AF65-F5344CB8AC3E}">
        <p14:creationId xmlns:p14="http://schemas.microsoft.com/office/powerpoint/2010/main" val="17590080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 xmlns:a16="http://schemas.microsoft.com/office/drawing/2014/main" id="{42A25918-C167-4DB3-BB74-0D2FCB0043D8}"/>
              </a:ext>
            </a:extLst>
          </p:cNvPr>
          <p:cNvSpPr/>
          <p:nvPr/>
        </p:nvSpPr>
        <p:spPr>
          <a:xfrm>
            <a:off x="4278498" y="128460"/>
            <a:ext cx="4325856" cy="5400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0" bIns="216000" rtlCol="0" anchor="ctr"/>
          <a:lstStyle/>
          <a:p>
            <a:pPr lvl="0" algn="ctr">
              <a:lnSpc>
                <a:spcPct val="150000"/>
              </a:lnSpc>
              <a:spcAft>
                <a:spcPts val="1000"/>
              </a:spcAft>
            </a:pPr>
            <a:r>
              <a:rPr lang="en-IN" sz="2800" b="1" dirty="0"/>
              <a:t>Causes of Drought</a:t>
            </a:r>
            <a:endParaRPr lang="en-GB" sz="2800" dirty="0">
              <a:effectLst/>
              <a:latin typeface="Calibri" panose="020F0502020204030204" pitchFamily="34" charset="0"/>
              <a:ea typeface="Calibri" panose="020F0502020204030204" pitchFamily="34" charset="0"/>
              <a:cs typeface="Shruti" panose="020B0502040204020203" pitchFamily="34" charset="0"/>
            </a:endParaRPr>
          </a:p>
        </p:txBody>
      </p:sp>
      <p:sp>
        <p:nvSpPr>
          <p:cNvPr id="7" name="TextBox 6">
            <a:extLst>
              <a:ext uri="{FF2B5EF4-FFF2-40B4-BE49-F238E27FC236}">
                <a16:creationId xmlns="" xmlns:a16="http://schemas.microsoft.com/office/drawing/2014/main" id="{974ADA71-3575-4DE2-81CC-EE03B011873E}"/>
              </a:ext>
            </a:extLst>
          </p:cNvPr>
          <p:cNvSpPr txBox="1"/>
          <p:nvPr/>
        </p:nvSpPr>
        <p:spPr>
          <a:xfrm>
            <a:off x="180112" y="722720"/>
            <a:ext cx="11837720" cy="6093976"/>
          </a:xfrm>
          <a:prstGeom prst="rect">
            <a:avLst/>
          </a:prstGeom>
          <a:solidFill>
            <a:srgbClr val="FFC3A0"/>
          </a:solidFill>
        </p:spPr>
        <p:txBody>
          <a:bodyPr wrap="square">
            <a:spAutoFit/>
          </a:bodyPr>
          <a:lstStyle/>
          <a:p>
            <a:pPr marL="342900" indent="-342900" algn="just">
              <a:lnSpc>
                <a:spcPct val="150000"/>
              </a:lnSpc>
              <a:buFont typeface="Wingdings" panose="05000000000000000000" pitchFamily="2" charset="2"/>
              <a:buChar char=""/>
            </a:pPr>
            <a:r>
              <a:rPr lang="en-IN" sz="2000" dirty="0">
                <a:latin typeface="Times New Roman" panose="02020603050405020304" pitchFamily="18" charset="0"/>
                <a:ea typeface="Times New Roman" panose="02020603050405020304" pitchFamily="18" charset="0"/>
                <a:cs typeface="Shruti" panose="020B0502040204020203" pitchFamily="34" charset="0"/>
              </a:rPr>
              <a:t>Considerable annual / seasonal/regional variations in spite of a high average annual rainfall of around 1,150 mm. The mean annual rainfall across the country is shown in map 10.1; </a:t>
            </a:r>
          </a:p>
          <a:p>
            <a:pPr marL="342900" indent="-342900" algn="just">
              <a:lnSpc>
                <a:spcPct val="150000"/>
              </a:lnSpc>
              <a:buFont typeface="Wingdings" panose="05000000000000000000" pitchFamily="2" charset="2"/>
              <a:buChar char=""/>
            </a:pPr>
            <a:r>
              <a:rPr lang="en-IN" sz="2000" dirty="0">
                <a:latin typeface="Times New Roman" panose="02020603050405020304" pitchFamily="18" charset="0"/>
                <a:ea typeface="Times New Roman" panose="02020603050405020304" pitchFamily="18" charset="0"/>
                <a:cs typeface="Shruti" panose="020B0502040204020203" pitchFamily="34" charset="0"/>
              </a:rPr>
              <a:t>A relatively short window of less than 100 days during the South-West Monsoon season (June to September) when about 73% of the total annual rainfall of the country is received. The normal rainfall in various parts of the country is shown in Map 10.2;</a:t>
            </a:r>
          </a:p>
          <a:p>
            <a:pPr marL="342900" lvl="0" indent="-342900" algn="just">
              <a:lnSpc>
                <a:spcPct val="150000"/>
              </a:lnSpc>
              <a:buFont typeface="Wingdings" panose="05000000000000000000" pitchFamily="2" charset="2"/>
              <a:buChar char=""/>
            </a:pPr>
            <a:r>
              <a:rPr lang="en-IN" sz="2000" dirty="0">
                <a:latin typeface="Times New Roman" panose="02020603050405020304" pitchFamily="18" charset="0"/>
                <a:ea typeface="Times New Roman" panose="02020603050405020304" pitchFamily="18" charset="0"/>
                <a:cs typeface="Shruti" panose="020B0502040204020203" pitchFamily="34" charset="0"/>
              </a:rPr>
              <a:t>Uneven distribution of rainfall over different parts of the country in that some parts bear an inordinately high risk of shortfalls, while others tend to receive excessive rainfall. Even though India receives abundant rain on an average, for the country as a whole, much of the excess water, which otherwise could have contributed towards enhancing natural resilience towards drought, gets lost as run-offs. The variability in rainfall exceeds 30% in large areas of the country when compared to Long Period Average (LPA) and exceeds 50% in parts of drought- prone </a:t>
            </a:r>
            <a:r>
              <a:rPr lang="en-IN" sz="2000" dirty="0" err="1">
                <a:latin typeface="Times New Roman" panose="02020603050405020304" pitchFamily="18" charset="0"/>
                <a:ea typeface="Times New Roman" panose="02020603050405020304" pitchFamily="18" charset="0"/>
                <a:cs typeface="Shruti" panose="020B0502040204020203" pitchFamily="34" charset="0"/>
              </a:rPr>
              <a:t>Saurashtra</a:t>
            </a:r>
            <a:r>
              <a:rPr lang="en-IN" sz="2000" dirty="0">
                <a:latin typeface="Times New Roman" panose="02020603050405020304" pitchFamily="18" charset="0"/>
                <a:ea typeface="Times New Roman" panose="02020603050405020304" pitchFamily="18" charset="0"/>
                <a:cs typeface="Shruti" panose="020B0502040204020203" pitchFamily="34" charset="0"/>
              </a:rPr>
              <a:t>, Kutch and Rajasthan; </a:t>
            </a:r>
          </a:p>
          <a:p>
            <a:pPr marL="342900" indent="-342900" algn="just">
              <a:lnSpc>
                <a:spcPct val="150000"/>
              </a:lnSpc>
              <a:buFont typeface="Wingdings" panose="05000000000000000000" pitchFamily="2" charset="2"/>
              <a:buChar char=""/>
            </a:pPr>
            <a:r>
              <a:rPr lang="en-IN" sz="2000" dirty="0">
                <a:latin typeface="Times New Roman" panose="02020603050405020304" pitchFamily="18" charset="0"/>
                <a:ea typeface="Times New Roman" panose="02020603050405020304" pitchFamily="18" charset="0"/>
                <a:cs typeface="Shruti" panose="020B0502040204020203" pitchFamily="34" charset="0"/>
              </a:rPr>
              <a:t>Low average annual rainfall of 750 mm over 33% of the cropped area in the country heightens the susceptibility to drought; </a:t>
            </a:r>
            <a:endParaRPr lang="en-US" sz="2000" dirty="0">
              <a:latin typeface="Times New Roman" panose="02020603050405020304" pitchFamily="18" charset="0"/>
              <a:ea typeface="Times New Roman" panose="02020603050405020304" pitchFamily="18" charset="0"/>
              <a:cs typeface="Shruti" panose="020B0502040204020203" pitchFamily="34" charset="0"/>
            </a:endParaRPr>
          </a:p>
        </p:txBody>
      </p:sp>
    </p:spTree>
    <p:extLst>
      <p:ext uri="{BB962C8B-B14F-4D97-AF65-F5344CB8AC3E}">
        <p14:creationId xmlns:p14="http://schemas.microsoft.com/office/powerpoint/2010/main" val="17590080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 xmlns:a16="http://schemas.microsoft.com/office/drawing/2014/main" id="{42A25918-C167-4DB3-BB74-0D2FCB0043D8}"/>
              </a:ext>
            </a:extLst>
          </p:cNvPr>
          <p:cNvSpPr/>
          <p:nvPr/>
        </p:nvSpPr>
        <p:spPr>
          <a:xfrm>
            <a:off x="4278498" y="23530"/>
            <a:ext cx="4325856" cy="5400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0" bIns="216000" rtlCol="0" anchor="ctr"/>
          <a:lstStyle/>
          <a:p>
            <a:pPr lvl="0" algn="ctr">
              <a:lnSpc>
                <a:spcPct val="150000"/>
              </a:lnSpc>
              <a:spcAft>
                <a:spcPts val="1000"/>
              </a:spcAft>
            </a:pPr>
            <a:r>
              <a:rPr lang="en-IN" sz="2800" b="1" dirty="0"/>
              <a:t>Causes of Drought</a:t>
            </a:r>
            <a:endParaRPr lang="en-GB" sz="2800" dirty="0">
              <a:effectLst/>
              <a:latin typeface="Calibri" panose="020F0502020204030204" pitchFamily="34" charset="0"/>
              <a:ea typeface="Calibri" panose="020F0502020204030204" pitchFamily="34" charset="0"/>
              <a:cs typeface="Shruti" panose="020B0502040204020203" pitchFamily="34" charset="0"/>
            </a:endParaRPr>
          </a:p>
        </p:txBody>
      </p:sp>
      <p:pic>
        <p:nvPicPr>
          <p:cNvPr id="4" name="Picture 3"/>
          <p:cNvPicPr/>
          <p:nvPr/>
        </p:nvPicPr>
        <p:blipFill>
          <a:blip r:embed="rId2"/>
          <a:srcRect/>
          <a:stretch>
            <a:fillRect/>
          </a:stretch>
        </p:blipFill>
        <p:spPr bwMode="auto">
          <a:xfrm>
            <a:off x="101742" y="959371"/>
            <a:ext cx="5759412" cy="5883640"/>
          </a:xfrm>
          <a:prstGeom prst="rect">
            <a:avLst/>
          </a:prstGeom>
          <a:noFill/>
          <a:ln w="9525">
            <a:noFill/>
            <a:miter lim="800000"/>
            <a:headEnd/>
            <a:tailEnd/>
          </a:ln>
        </p:spPr>
      </p:pic>
      <p:pic>
        <p:nvPicPr>
          <p:cNvPr id="5" name="Picture 4"/>
          <p:cNvPicPr/>
          <p:nvPr/>
        </p:nvPicPr>
        <p:blipFill>
          <a:blip r:embed="rId3"/>
          <a:srcRect/>
          <a:stretch>
            <a:fillRect/>
          </a:stretch>
        </p:blipFill>
        <p:spPr bwMode="auto">
          <a:xfrm>
            <a:off x="6250899" y="927839"/>
            <a:ext cx="5896131" cy="5868649"/>
          </a:xfrm>
          <a:prstGeom prst="rect">
            <a:avLst/>
          </a:prstGeom>
          <a:noFill/>
          <a:ln w="9525">
            <a:noFill/>
            <a:miter lim="800000"/>
            <a:headEnd/>
            <a:tailEnd/>
          </a:ln>
        </p:spPr>
      </p:pic>
      <p:sp>
        <p:nvSpPr>
          <p:cNvPr id="8" name="Rectangle 7"/>
          <p:cNvSpPr/>
          <p:nvPr/>
        </p:nvSpPr>
        <p:spPr>
          <a:xfrm>
            <a:off x="0" y="600118"/>
            <a:ext cx="5846164" cy="400110"/>
          </a:xfrm>
          <a:prstGeom prst="rect">
            <a:avLst/>
          </a:prstGeom>
          <a:solidFill>
            <a:schemeClr val="accent2">
              <a:lumMod val="20000"/>
              <a:lumOff val="80000"/>
            </a:schemeClr>
          </a:solidFill>
        </p:spPr>
        <p:txBody>
          <a:bodyPr wrap="square">
            <a:spAutoFit/>
          </a:bodyPr>
          <a:lstStyle/>
          <a:p>
            <a:pPr algn="ctr"/>
            <a:r>
              <a:rPr lang="en-IN" sz="2000" dirty="0">
                <a:latin typeface="Times New Roman" panose="02020603050405020304" pitchFamily="18" charset="0"/>
                <a:ea typeface="Times New Roman" panose="02020603050405020304" pitchFamily="18" charset="0"/>
                <a:cs typeface="Shruti" panose="020B0502040204020203" pitchFamily="34" charset="0"/>
              </a:rPr>
              <a:t>Map 10.1: Normal Annual Rainfall (cm) Map of India</a:t>
            </a:r>
            <a:endParaRPr lang="en-US" sz="2000" dirty="0">
              <a:latin typeface="Times New Roman" panose="02020603050405020304" pitchFamily="18" charset="0"/>
              <a:ea typeface="Times New Roman" panose="02020603050405020304" pitchFamily="18" charset="0"/>
              <a:cs typeface="Shruti" panose="020B0502040204020203" pitchFamily="34" charset="0"/>
            </a:endParaRPr>
          </a:p>
        </p:txBody>
      </p:sp>
      <p:sp>
        <p:nvSpPr>
          <p:cNvPr id="9" name="Rectangle 8"/>
          <p:cNvSpPr/>
          <p:nvPr/>
        </p:nvSpPr>
        <p:spPr>
          <a:xfrm>
            <a:off x="6254754" y="630792"/>
            <a:ext cx="5892275" cy="369332"/>
          </a:xfrm>
          <a:prstGeom prst="rect">
            <a:avLst/>
          </a:prstGeom>
          <a:solidFill>
            <a:schemeClr val="accent2">
              <a:lumMod val="20000"/>
              <a:lumOff val="80000"/>
            </a:schemeClr>
          </a:solidFill>
        </p:spPr>
        <p:txBody>
          <a:bodyPr wrap="square">
            <a:spAutoFit/>
          </a:bodyPr>
          <a:lstStyle/>
          <a:p>
            <a:pPr algn="ctr"/>
            <a:r>
              <a:rPr lang="en-IN" dirty="0">
                <a:latin typeface="Times New Roman" pitchFamily="18" charset="0"/>
                <a:cs typeface="Times New Roman" pitchFamily="18" charset="0"/>
              </a:rPr>
              <a:t>Map 10.2: Normal Rainfall for June – September (mm)</a:t>
            </a:r>
            <a:endParaRPr lang="en-US" dirty="0">
              <a:latin typeface="Times New Roman" pitchFamily="18" charset="0"/>
              <a:ea typeface="Times New Roman" panose="02020603050405020304" pitchFamily="18" charset="0"/>
              <a:cs typeface="Times New Roman" pitchFamily="18" charset="0"/>
            </a:endParaRPr>
          </a:p>
        </p:txBody>
      </p:sp>
      <p:sp>
        <p:nvSpPr>
          <p:cNvPr id="12" name="Rectangle 1"/>
          <p:cNvSpPr>
            <a:spLocks noChangeArrowheads="1"/>
          </p:cNvSpPr>
          <p:nvPr/>
        </p:nvSpPr>
        <p:spPr bwMode="auto">
          <a:xfrm>
            <a:off x="8796122" y="6596767"/>
            <a:ext cx="3332814" cy="27699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lvl="0" algn="r" fontAlgn="base">
              <a:spcBef>
                <a:spcPct val="0"/>
              </a:spcBef>
              <a:spcAft>
                <a:spcPct val="0"/>
              </a:spcAft>
            </a:pPr>
            <a:r>
              <a:rPr lang="en-IN" sz="1200" dirty="0"/>
              <a:t>(Source: Manual for Drought Management, 2016)</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 name="Rectangle 1"/>
          <p:cNvSpPr>
            <a:spLocks noChangeArrowheads="1"/>
          </p:cNvSpPr>
          <p:nvPr/>
        </p:nvSpPr>
        <p:spPr bwMode="auto">
          <a:xfrm>
            <a:off x="2508617" y="6581001"/>
            <a:ext cx="3332814" cy="27699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lvl="0" algn="r" fontAlgn="base">
              <a:spcBef>
                <a:spcPct val="0"/>
              </a:spcBef>
              <a:spcAft>
                <a:spcPct val="0"/>
              </a:spcAft>
            </a:pPr>
            <a:r>
              <a:rPr lang="en-IN" sz="1200" dirty="0"/>
              <a:t>(Source: Manual for Drought Management, 2016)</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590080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 xmlns:a16="http://schemas.microsoft.com/office/drawing/2014/main" id="{42A25918-C167-4DB3-BB74-0D2FCB0043D8}"/>
              </a:ext>
            </a:extLst>
          </p:cNvPr>
          <p:cNvSpPr/>
          <p:nvPr/>
        </p:nvSpPr>
        <p:spPr>
          <a:xfrm>
            <a:off x="4278498" y="128460"/>
            <a:ext cx="4325856" cy="5400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0" bIns="216000" rtlCol="0" anchor="ctr"/>
          <a:lstStyle/>
          <a:p>
            <a:pPr lvl="0" algn="ctr">
              <a:lnSpc>
                <a:spcPct val="150000"/>
              </a:lnSpc>
              <a:spcAft>
                <a:spcPts val="1000"/>
              </a:spcAft>
            </a:pPr>
            <a:r>
              <a:rPr lang="en-IN" sz="2800" b="1" dirty="0"/>
              <a:t>Causes of Drought</a:t>
            </a:r>
            <a:endParaRPr lang="en-GB" sz="2800" dirty="0">
              <a:effectLst/>
              <a:latin typeface="Calibri" panose="020F0502020204030204" pitchFamily="34" charset="0"/>
              <a:ea typeface="Calibri" panose="020F0502020204030204" pitchFamily="34" charset="0"/>
              <a:cs typeface="Shruti" panose="020B0502040204020203" pitchFamily="34" charset="0"/>
            </a:endParaRPr>
          </a:p>
        </p:txBody>
      </p:sp>
      <p:sp>
        <p:nvSpPr>
          <p:cNvPr id="7" name="TextBox 6">
            <a:extLst>
              <a:ext uri="{FF2B5EF4-FFF2-40B4-BE49-F238E27FC236}">
                <a16:creationId xmlns="" xmlns:a16="http://schemas.microsoft.com/office/drawing/2014/main" id="{974ADA71-3575-4DE2-81CC-EE03B011873E}"/>
              </a:ext>
            </a:extLst>
          </p:cNvPr>
          <p:cNvSpPr txBox="1"/>
          <p:nvPr/>
        </p:nvSpPr>
        <p:spPr>
          <a:xfrm>
            <a:off x="89939" y="722721"/>
            <a:ext cx="7555044" cy="6093976"/>
          </a:xfrm>
          <a:prstGeom prst="rect">
            <a:avLst/>
          </a:prstGeom>
          <a:solidFill>
            <a:srgbClr val="FFC3A0"/>
          </a:solidFill>
        </p:spPr>
        <p:txBody>
          <a:bodyPr wrap="square">
            <a:spAutoFit/>
          </a:bodyPr>
          <a:lstStyle/>
          <a:p>
            <a:pPr marL="342900" indent="-342900" algn="just">
              <a:lnSpc>
                <a:spcPct val="150000"/>
              </a:lnSpc>
              <a:buFont typeface="Wingdings" panose="05000000000000000000" pitchFamily="2" charset="2"/>
              <a:buChar char=""/>
            </a:pPr>
            <a:r>
              <a:rPr lang="en-IN" sz="2000" dirty="0">
                <a:latin typeface="Times New Roman" panose="02020603050405020304" pitchFamily="18" charset="0"/>
                <a:ea typeface="Times New Roman" panose="02020603050405020304" pitchFamily="18" charset="0"/>
                <a:cs typeface="Shruti" panose="020B0502040204020203" pitchFamily="34" charset="0"/>
              </a:rPr>
              <a:t>Considerable annual / seasonal/regional variations in spite of a high average annual rainfall of around 1,150 mm. The mean annual rainfall across the country is shown in map 10.1; </a:t>
            </a:r>
          </a:p>
          <a:p>
            <a:pPr marL="342900" indent="-342900" algn="just">
              <a:lnSpc>
                <a:spcPct val="150000"/>
              </a:lnSpc>
              <a:buFont typeface="Wingdings" panose="05000000000000000000" pitchFamily="2" charset="2"/>
              <a:buChar char=""/>
            </a:pPr>
            <a:r>
              <a:rPr lang="en-IN" sz="2000" dirty="0">
                <a:latin typeface="Times New Roman" panose="02020603050405020304" pitchFamily="18" charset="0"/>
                <a:ea typeface="Times New Roman" panose="02020603050405020304" pitchFamily="18" charset="0"/>
                <a:cs typeface="Shruti" panose="020B0502040204020203" pitchFamily="34" charset="0"/>
              </a:rPr>
              <a:t>Over-exploitation of ground water and sub-optimum conservation and storage capacity of surface water leading to inadequate water availability for irrigation, particularly in the years of rainfall deficiency. Steady decline in per capita water availability for humans and animals even in non-drought years; </a:t>
            </a:r>
          </a:p>
          <a:p>
            <a:pPr marL="342900" indent="-342900" algn="just">
              <a:lnSpc>
                <a:spcPct val="150000"/>
              </a:lnSpc>
              <a:buFont typeface="Wingdings" panose="05000000000000000000" pitchFamily="2" charset="2"/>
              <a:buChar char=""/>
            </a:pPr>
            <a:r>
              <a:rPr lang="en-IN" sz="2000" dirty="0">
                <a:latin typeface="Times New Roman" panose="02020603050405020304" pitchFamily="18" charset="0"/>
                <a:ea typeface="Times New Roman" panose="02020603050405020304" pitchFamily="18" charset="0"/>
                <a:cs typeface="Shruti" panose="020B0502040204020203" pitchFamily="34" charset="0"/>
              </a:rPr>
              <a:t>Out migration of cattle and other animals from drought hit areas heightens the pressure on resources in surrounding regions. </a:t>
            </a:r>
          </a:p>
          <a:p>
            <a:pPr marL="342900" indent="-342900" algn="just">
              <a:lnSpc>
                <a:spcPct val="150000"/>
              </a:lnSpc>
              <a:buFont typeface="Wingdings" panose="05000000000000000000" pitchFamily="2" charset="2"/>
              <a:buChar char=""/>
            </a:pPr>
            <a:r>
              <a:rPr lang="en-IN" sz="2000" dirty="0">
                <a:latin typeface="Times New Roman" panose="02020603050405020304" pitchFamily="18" charset="0"/>
                <a:ea typeface="Times New Roman" panose="02020603050405020304" pitchFamily="18" charset="0"/>
                <a:cs typeface="Shruti" panose="020B0502040204020203" pitchFamily="34" charset="0"/>
              </a:rPr>
              <a:t>Limited irrigation coverage (net irrigated area in the country is less than 50%) exacerbates the impact of drought on account of complete dependence of agriculture in such areas on rainfall (map 10.3).</a:t>
            </a:r>
          </a:p>
        </p:txBody>
      </p:sp>
      <p:pic>
        <p:nvPicPr>
          <p:cNvPr id="4" name="Picture 3"/>
          <p:cNvPicPr/>
          <p:nvPr/>
        </p:nvPicPr>
        <p:blipFill>
          <a:blip r:embed="rId2"/>
          <a:srcRect/>
          <a:stretch>
            <a:fillRect/>
          </a:stretch>
        </p:blipFill>
        <p:spPr bwMode="auto">
          <a:xfrm>
            <a:off x="7704944" y="1229193"/>
            <a:ext cx="4374492" cy="5568847"/>
          </a:xfrm>
          <a:prstGeom prst="rect">
            <a:avLst/>
          </a:prstGeom>
          <a:noFill/>
          <a:ln w="9525">
            <a:noFill/>
            <a:miter lim="800000"/>
            <a:headEnd/>
            <a:tailEnd/>
          </a:ln>
        </p:spPr>
      </p:pic>
      <p:sp>
        <p:nvSpPr>
          <p:cNvPr id="5" name="Rectangle 4"/>
          <p:cNvSpPr/>
          <p:nvPr/>
        </p:nvSpPr>
        <p:spPr>
          <a:xfrm>
            <a:off x="7809042" y="689548"/>
            <a:ext cx="4228059" cy="646331"/>
          </a:xfrm>
          <a:prstGeom prst="rect">
            <a:avLst/>
          </a:prstGeom>
          <a:solidFill>
            <a:schemeClr val="accent2">
              <a:lumMod val="20000"/>
              <a:lumOff val="80000"/>
            </a:schemeClr>
          </a:solidFill>
        </p:spPr>
        <p:txBody>
          <a:bodyPr wrap="square">
            <a:spAutoFit/>
          </a:bodyPr>
          <a:lstStyle/>
          <a:p>
            <a:pPr algn="ctr"/>
            <a:r>
              <a:rPr lang="en-IN" dirty="0">
                <a:latin typeface="Times New Roman" pitchFamily="18" charset="0"/>
                <a:cs typeface="Times New Roman" pitchFamily="18" charset="0"/>
              </a:rPr>
              <a:t>Map 10.3: District Level Irrigation Percentage Map</a:t>
            </a:r>
            <a:endParaRPr lang="en-US" dirty="0">
              <a:latin typeface="Times New Roman" pitchFamily="18" charset="0"/>
              <a:ea typeface="Times New Roman" panose="02020603050405020304" pitchFamily="18" charset="0"/>
              <a:cs typeface="Times New Roman" pitchFamily="18" charset="0"/>
            </a:endParaRPr>
          </a:p>
        </p:txBody>
      </p:sp>
      <p:sp>
        <p:nvSpPr>
          <p:cNvPr id="6" name="Rectangle 1"/>
          <p:cNvSpPr>
            <a:spLocks noChangeArrowheads="1"/>
          </p:cNvSpPr>
          <p:nvPr/>
        </p:nvSpPr>
        <p:spPr bwMode="auto">
          <a:xfrm>
            <a:off x="8657167" y="6251392"/>
            <a:ext cx="3332814" cy="27699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lvl="0" algn="r" fontAlgn="base">
              <a:spcBef>
                <a:spcPct val="0"/>
              </a:spcBef>
              <a:spcAft>
                <a:spcPct val="0"/>
              </a:spcAft>
            </a:pPr>
            <a:r>
              <a:rPr lang="en-IN" sz="1200" dirty="0"/>
              <a:t>(Source: Manual for Drought Management, 2016)</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59008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 xmlns:a16="http://schemas.microsoft.com/office/drawing/2014/main" id="{3CEAAD09-004D-4BB9-882F-C9098076EB15}"/>
              </a:ext>
            </a:extLst>
          </p:cNvPr>
          <p:cNvSpPr txBox="1"/>
          <p:nvPr/>
        </p:nvSpPr>
        <p:spPr>
          <a:xfrm>
            <a:off x="0" y="1847954"/>
            <a:ext cx="12192000" cy="35394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342900" lvl="0" indent="-342900" algn="just">
              <a:buFont typeface="Wingdings" panose="05000000000000000000" pitchFamily="2" charset="2"/>
              <a:buChar char=""/>
            </a:pPr>
            <a:r>
              <a:rPr lang="en-IN" sz="2800" b="1" dirty="0">
                <a:latin typeface="Times New Roman" pitchFamily="18" charset="0"/>
                <a:ea typeface="Times New Roman" panose="02020603050405020304" pitchFamily="18" charset="0"/>
                <a:cs typeface="Times New Roman" pitchFamily="18" charset="0"/>
              </a:rPr>
              <a:t>To provide the basic ideas behind the drought phenomenon.</a:t>
            </a:r>
          </a:p>
          <a:p>
            <a:pPr marL="342900" lvl="0" indent="-342900" algn="just">
              <a:buFont typeface="Wingdings" panose="05000000000000000000" pitchFamily="2" charset="2"/>
              <a:buChar char=""/>
            </a:pPr>
            <a:endParaRPr lang="en-US" sz="2800" b="1" dirty="0">
              <a:latin typeface="Times New Roman" pitchFamily="18" charset="0"/>
              <a:ea typeface="Times New Roman" panose="02020603050405020304" pitchFamily="18" charset="0"/>
              <a:cs typeface="Times New Roman" pitchFamily="18" charset="0"/>
            </a:endParaRPr>
          </a:p>
          <a:p>
            <a:pPr marL="342900" lvl="0" indent="-342900" algn="just">
              <a:buFont typeface="Wingdings" panose="05000000000000000000" pitchFamily="2" charset="2"/>
              <a:buChar char=""/>
            </a:pPr>
            <a:r>
              <a:rPr lang="en-IN" sz="2800" b="1" dirty="0">
                <a:latin typeface="Times New Roman" pitchFamily="18" charset="0"/>
                <a:ea typeface="Times New Roman" panose="02020603050405020304" pitchFamily="18" charset="0"/>
                <a:cs typeface="Times New Roman" pitchFamily="18" charset="0"/>
              </a:rPr>
              <a:t>To classify different types of drought.</a:t>
            </a:r>
          </a:p>
          <a:p>
            <a:pPr marL="342900" lvl="0" indent="-342900" algn="just">
              <a:buFont typeface="Wingdings" panose="05000000000000000000" pitchFamily="2" charset="2"/>
              <a:buChar char=""/>
            </a:pPr>
            <a:endParaRPr lang="en-US" sz="2800" b="1" dirty="0">
              <a:latin typeface="Times New Roman" pitchFamily="18" charset="0"/>
              <a:ea typeface="Times New Roman" panose="02020603050405020304" pitchFamily="18" charset="0"/>
              <a:cs typeface="Times New Roman" pitchFamily="18" charset="0"/>
            </a:endParaRPr>
          </a:p>
          <a:p>
            <a:pPr marL="342900" lvl="0" indent="-342900" algn="just">
              <a:buFont typeface="Wingdings" panose="05000000000000000000" pitchFamily="2" charset="2"/>
              <a:buChar char=""/>
            </a:pPr>
            <a:r>
              <a:rPr lang="en-IN" sz="2800" b="1" dirty="0">
                <a:latin typeface="Times New Roman" pitchFamily="18" charset="0"/>
                <a:ea typeface="Times New Roman" panose="02020603050405020304" pitchFamily="18" charset="0"/>
                <a:cs typeface="Times New Roman" pitchFamily="18" charset="0"/>
              </a:rPr>
              <a:t>To understand causes and impacts of drought.</a:t>
            </a:r>
          </a:p>
          <a:p>
            <a:pPr marL="342900" lvl="0" indent="-342900" algn="just">
              <a:buFont typeface="Wingdings" panose="05000000000000000000" pitchFamily="2" charset="2"/>
              <a:buChar char=""/>
            </a:pPr>
            <a:endParaRPr lang="en-US" sz="2800" b="1" dirty="0">
              <a:latin typeface="Times New Roman" pitchFamily="18" charset="0"/>
              <a:ea typeface="Times New Roman" panose="02020603050405020304" pitchFamily="18" charset="0"/>
              <a:cs typeface="Times New Roman" pitchFamily="18" charset="0"/>
            </a:endParaRPr>
          </a:p>
          <a:p>
            <a:pPr marL="342900" lvl="0" indent="-342900" algn="just">
              <a:buFont typeface="Wingdings" panose="05000000000000000000" pitchFamily="2" charset="2"/>
              <a:buChar char=""/>
            </a:pPr>
            <a:r>
              <a:rPr lang="en-IN" sz="2800" b="1" dirty="0">
                <a:latin typeface="Times New Roman" pitchFamily="18" charset="0"/>
                <a:ea typeface="Times New Roman" panose="02020603050405020304" pitchFamily="18" charset="0"/>
                <a:cs typeface="Times New Roman" pitchFamily="18" charset="0"/>
              </a:rPr>
              <a:t>How to manage drought.</a:t>
            </a:r>
            <a:endParaRPr lang="en-US" sz="2800" b="1" dirty="0">
              <a:latin typeface="Times New Roman" pitchFamily="18" charset="0"/>
              <a:ea typeface="Times New Roman" panose="02020603050405020304" pitchFamily="18" charset="0"/>
              <a:cs typeface="Times New Roman" pitchFamily="18" charset="0"/>
            </a:endParaRPr>
          </a:p>
          <a:p>
            <a:pPr marL="342900" lvl="0" indent="-342900" algn="just">
              <a:buFont typeface="Wingdings" panose="05000000000000000000" pitchFamily="2" charset="2"/>
              <a:buChar char=""/>
            </a:pPr>
            <a:endParaRPr lang="en-GB" sz="2800" b="1" dirty="0">
              <a:latin typeface="Times New Roman" pitchFamily="18" charset="0"/>
              <a:ea typeface="Times New Roman" panose="02020603050405020304" pitchFamily="18" charset="0"/>
              <a:cs typeface="Times New Roman" pitchFamily="18" charset="0"/>
            </a:endParaRPr>
          </a:p>
        </p:txBody>
      </p:sp>
      <p:sp>
        <p:nvSpPr>
          <p:cNvPr id="2" name="Rectangle: Rounded Corners 1">
            <a:extLst>
              <a:ext uri="{FF2B5EF4-FFF2-40B4-BE49-F238E27FC236}">
                <a16:creationId xmlns="" xmlns:a16="http://schemas.microsoft.com/office/drawing/2014/main" id="{E0CB4E0D-E0C4-47E4-9FC6-8ECF11F8576B}"/>
              </a:ext>
            </a:extLst>
          </p:cNvPr>
          <p:cNvSpPr/>
          <p:nvPr/>
        </p:nvSpPr>
        <p:spPr>
          <a:xfrm>
            <a:off x="273132" y="166254"/>
            <a:ext cx="5248894" cy="914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4800" dirty="0">
                <a:solidFill>
                  <a:schemeClr val="tx1"/>
                </a:solidFill>
                <a:latin typeface="Times New Roman" pitchFamily="18" charset="0"/>
                <a:cs typeface="Times New Roman" pitchFamily="18" charset="0"/>
              </a:rPr>
              <a:t>OBJECTIVES</a:t>
            </a:r>
          </a:p>
        </p:txBody>
      </p:sp>
    </p:spTree>
    <p:extLst>
      <p:ext uri="{BB962C8B-B14F-4D97-AF65-F5344CB8AC3E}">
        <p14:creationId xmlns:p14="http://schemas.microsoft.com/office/powerpoint/2010/main" val="33196338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 xmlns:a16="http://schemas.microsoft.com/office/drawing/2014/main" id="{42A25918-C167-4DB3-BB74-0D2FCB0043D8}"/>
              </a:ext>
            </a:extLst>
          </p:cNvPr>
          <p:cNvSpPr/>
          <p:nvPr/>
        </p:nvSpPr>
        <p:spPr>
          <a:xfrm>
            <a:off x="4278498" y="128460"/>
            <a:ext cx="4325856" cy="5400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0" bIns="216000" rtlCol="0" anchor="ctr"/>
          <a:lstStyle/>
          <a:p>
            <a:pPr lvl="0" algn="ctr">
              <a:lnSpc>
                <a:spcPct val="150000"/>
              </a:lnSpc>
              <a:spcAft>
                <a:spcPts val="1000"/>
              </a:spcAft>
            </a:pPr>
            <a:r>
              <a:rPr lang="en-IN" sz="2800" b="1" dirty="0"/>
              <a:t>Impact of Drought</a:t>
            </a:r>
            <a:endParaRPr lang="en-GB" sz="2800" dirty="0">
              <a:effectLst/>
              <a:latin typeface="Calibri" panose="020F0502020204030204" pitchFamily="34" charset="0"/>
              <a:ea typeface="Calibri" panose="020F0502020204030204" pitchFamily="34" charset="0"/>
              <a:cs typeface="Shruti" panose="020B0502040204020203" pitchFamily="34" charset="0"/>
            </a:endParaRPr>
          </a:p>
        </p:txBody>
      </p:sp>
      <p:sp>
        <p:nvSpPr>
          <p:cNvPr id="7" name="TextBox 6">
            <a:extLst>
              <a:ext uri="{FF2B5EF4-FFF2-40B4-BE49-F238E27FC236}">
                <a16:creationId xmlns="" xmlns:a16="http://schemas.microsoft.com/office/drawing/2014/main" id="{974ADA71-3575-4DE2-81CC-EE03B011873E}"/>
              </a:ext>
            </a:extLst>
          </p:cNvPr>
          <p:cNvSpPr txBox="1"/>
          <p:nvPr/>
        </p:nvSpPr>
        <p:spPr>
          <a:xfrm>
            <a:off x="180112" y="722720"/>
            <a:ext cx="11837720" cy="6093976"/>
          </a:xfrm>
          <a:prstGeom prst="rect">
            <a:avLst/>
          </a:prstGeom>
          <a:solidFill>
            <a:srgbClr val="FFC3A0"/>
          </a:solidFill>
        </p:spPr>
        <p:txBody>
          <a:bodyPr wrap="square">
            <a:spAutoFit/>
          </a:bodyPr>
          <a:lstStyle/>
          <a:p>
            <a:pPr marL="342900" indent="-342900" algn="just">
              <a:lnSpc>
                <a:spcPct val="150000"/>
              </a:lnSpc>
              <a:buFont typeface="Wingdings" panose="05000000000000000000" pitchFamily="2" charset="2"/>
              <a:buChar char=""/>
            </a:pPr>
            <a:r>
              <a:rPr lang="en-IN" sz="2000" dirty="0">
                <a:latin typeface="Times New Roman" panose="02020603050405020304" pitchFamily="18" charset="0"/>
                <a:ea typeface="Times New Roman" panose="02020603050405020304" pitchFamily="18" charset="0"/>
                <a:cs typeface="Shruti" panose="020B0502040204020203" pitchFamily="34" charset="0"/>
              </a:rPr>
              <a:t>Drought produces wide-ranging impacts that span across many sectors of the economy. The reverberations are felt by the society and economy much beyond the areas actually experiencing the onslaughts of physical drought because agricultural production and water resources are integral to our ability to produce goods and services. </a:t>
            </a:r>
          </a:p>
          <a:p>
            <a:pPr marL="342900" indent="-342900" algn="just">
              <a:lnSpc>
                <a:spcPct val="150000"/>
              </a:lnSpc>
              <a:buFont typeface="Wingdings" panose="05000000000000000000" pitchFamily="2" charset="2"/>
              <a:buChar char=""/>
            </a:pPr>
            <a:r>
              <a:rPr lang="en-IN" sz="2000" dirty="0">
                <a:latin typeface="Times New Roman" panose="02020603050405020304" pitchFamily="18" charset="0"/>
                <a:ea typeface="Times New Roman" panose="02020603050405020304" pitchFamily="18" charset="0"/>
                <a:cs typeface="Shruti" panose="020B0502040204020203" pitchFamily="34" charset="0"/>
              </a:rPr>
              <a:t>Drought affects the overall economy of the country at macro and micro economic levels, both directly and indirectly. Direct impacts are usually visible in falling agricultural production and heightened food insecurity among poor and vulnerable sections; depleted water levels; higher livestock and wildlife mortality; cattle and animal migration; damage to ecosystem from indiscriminate exploitation; increased fire hazards etc. </a:t>
            </a:r>
          </a:p>
          <a:p>
            <a:pPr marL="342900" indent="-342900" algn="just">
              <a:lnSpc>
                <a:spcPct val="150000"/>
              </a:lnSpc>
              <a:buFont typeface="Wingdings" panose="05000000000000000000" pitchFamily="2" charset="2"/>
              <a:buChar char=""/>
            </a:pPr>
            <a:r>
              <a:rPr lang="en-IN" sz="2000" dirty="0">
                <a:latin typeface="Times New Roman" panose="02020603050405020304" pitchFamily="18" charset="0"/>
                <a:ea typeface="Times New Roman" panose="02020603050405020304" pitchFamily="18" charset="0"/>
                <a:cs typeface="Shruti" panose="020B0502040204020203" pitchFamily="34" charset="0"/>
              </a:rPr>
              <a:t>Indirect impacts of drought can be gauged from the reduction in incomes for farmers and agribusinesses, increased prices for food and fodder, reduction in purchasing capacity and slump in consumption, default on agricultural loans, distress sale of agricultural land &amp; livestock, rural unrest, shrinkage in avenues for agricultural employment etc. These deleterious impulses have huge negative multiplier effects in the economy and society. The impacts of drought are generally categorized as economic, environmental, and social.</a:t>
            </a:r>
            <a:endParaRPr lang="en-US" sz="2000" dirty="0">
              <a:latin typeface="Times New Roman" panose="02020603050405020304" pitchFamily="18" charset="0"/>
              <a:ea typeface="Times New Roman" panose="02020603050405020304" pitchFamily="18" charset="0"/>
              <a:cs typeface="Shruti" panose="020B0502040204020203" pitchFamily="34" charset="0"/>
            </a:endParaRPr>
          </a:p>
        </p:txBody>
      </p:sp>
    </p:spTree>
    <p:extLst>
      <p:ext uri="{BB962C8B-B14F-4D97-AF65-F5344CB8AC3E}">
        <p14:creationId xmlns:p14="http://schemas.microsoft.com/office/powerpoint/2010/main" val="17590080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220" y="0"/>
            <a:ext cx="10515600" cy="1004341"/>
          </a:xfrm>
        </p:spPr>
        <p:style>
          <a:lnRef idx="1">
            <a:schemeClr val="accent4"/>
          </a:lnRef>
          <a:fillRef idx="2">
            <a:schemeClr val="accent4"/>
          </a:fillRef>
          <a:effectRef idx="1">
            <a:schemeClr val="accent4"/>
          </a:effectRef>
          <a:fontRef idx="minor">
            <a:schemeClr val="dk1"/>
          </a:fontRef>
        </p:style>
        <p:txBody>
          <a:bodyPr/>
          <a:lstStyle/>
          <a:p>
            <a:pPr algn="ctr"/>
            <a:r>
              <a:rPr lang="en-IN" dirty="0"/>
              <a:t>Multi-dimensional Impacts of drought</a:t>
            </a:r>
            <a:endParaRPr lang="en-US" dirty="0"/>
          </a:p>
        </p:txBody>
      </p:sp>
      <p:pic>
        <p:nvPicPr>
          <p:cNvPr id="4" name="Picture 3"/>
          <p:cNvPicPr/>
          <p:nvPr/>
        </p:nvPicPr>
        <p:blipFill>
          <a:blip r:embed="rId2"/>
          <a:srcRect/>
          <a:stretch>
            <a:fillRect/>
          </a:stretch>
        </p:blipFill>
        <p:spPr bwMode="auto">
          <a:xfrm>
            <a:off x="509664" y="1109273"/>
            <a:ext cx="11032760" cy="5516380"/>
          </a:xfrm>
          <a:prstGeom prst="rect">
            <a:avLst/>
          </a:prstGeom>
          <a:noFill/>
          <a:ln w="9525">
            <a:noFill/>
            <a:miter lim="800000"/>
            <a:headEnd/>
            <a:tailEnd/>
          </a:ln>
        </p:spPr>
      </p:pic>
      <p:sp>
        <p:nvSpPr>
          <p:cNvPr id="70657" name="Rectangle 1"/>
          <p:cNvSpPr>
            <a:spLocks noChangeArrowheads="1"/>
          </p:cNvSpPr>
          <p:nvPr/>
        </p:nvSpPr>
        <p:spPr bwMode="auto">
          <a:xfrm>
            <a:off x="10403174" y="6581001"/>
            <a:ext cx="1788826" cy="27699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pitchFamily="34" charset="0"/>
                <a:ea typeface="Times New Roman" pitchFamily="18" charset="0"/>
                <a:cs typeface="Shruti" pitchFamily="34" charset="0"/>
              </a:rPr>
              <a:t>(Source: Roy </a:t>
            </a:r>
            <a:r>
              <a:rPr kumimoji="0" lang="en-US" sz="1200" b="0" i="1" u="none" strike="noStrike" cap="none" normalizeH="0" baseline="0" dirty="0">
                <a:ln>
                  <a:noFill/>
                </a:ln>
                <a:solidFill>
                  <a:schemeClr val="tx1"/>
                </a:solidFill>
                <a:effectLst/>
                <a:latin typeface="Calibri" pitchFamily="34" charset="0"/>
                <a:ea typeface="Times New Roman" pitchFamily="18" charset="0"/>
                <a:cs typeface="Shruti" pitchFamily="34" charset="0"/>
              </a:rPr>
              <a:t>et al.</a:t>
            </a:r>
            <a:r>
              <a:rPr kumimoji="0" lang="en-US" sz="1200" b="0" i="0" u="none" strike="noStrike" cap="none" normalizeH="0" baseline="0" dirty="0">
                <a:ln>
                  <a:noFill/>
                </a:ln>
                <a:solidFill>
                  <a:schemeClr val="tx1"/>
                </a:solidFill>
                <a:effectLst/>
                <a:latin typeface="Calibri" pitchFamily="34" charset="0"/>
                <a:ea typeface="Times New Roman" pitchFamily="18" charset="0"/>
                <a:cs typeface="Shruti" pitchFamily="34" charset="0"/>
              </a:rPr>
              <a:t>, 2010)</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 xmlns:a16="http://schemas.microsoft.com/office/drawing/2014/main" id="{42A25918-C167-4DB3-BB74-0D2FCB0043D8}"/>
              </a:ext>
            </a:extLst>
          </p:cNvPr>
          <p:cNvSpPr/>
          <p:nvPr/>
        </p:nvSpPr>
        <p:spPr>
          <a:xfrm>
            <a:off x="668195" y="885205"/>
            <a:ext cx="3210122" cy="540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lIns="108000" tIns="0" bIns="216000" rtlCol="0" anchor="ctr"/>
          <a:lstStyle/>
          <a:p>
            <a:pPr lvl="0" algn="ctr">
              <a:lnSpc>
                <a:spcPct val="150000"/>
              </a:lnSpc>
              <a:spcAft>
                <a:spcPts val="1000"/>
              </a:spcAft>
            </a:pPr>
            <a:r>
              <a:rPr lang="en-IN" sz="2800" b="1" dirty="0">
                <a:solidFill>
                  <a:schemeClr val="tx1"/>
                </a:solidFill>
              </a:rPr>
              <a:t>Economic impacts</a:t>
            </a:r>
            <a:r>
              <a:rPr lang="en-IN" sz="2800" dirty="0">
                <a:solidFill>
                  <a:schemeClr val="tx1"/>
                </a:solidFill>
              </a:rPr>
              <a:t> </a:t>
            </a:r>
            <a:endParaRPr lang="en-GB" sz="2800" dirty="0">
              <a:solidFill>
                <a:schemeClr val="tx1"/>
              </a:solidFill>
              <a:effectLst/>
              <a:latin typeface="Calibri" panose="020F0502020204030204" pitchFamily="34" charset="0"/>
              <a:ea typeface="Calibri" panose="020F0502020204030204" pitchFamily="34" charset="0"/>
              <a:cs typeface="Shruti" panose="020B0502040204020203" pitchFamily="34" charset="0"/>
            </a:endParaRPr>
          </a:p>
        </p:txBody>
      </p:sp>
      <p:sp>
        <p:nvSpPr>
          <p:cNvPr id="7" name="TextBox 6">
            <a:extLst>
              <a:ext uri="{FF2B5EF4-FFF2-40B4-BE49-F238E27FC236}">
                <a16:creationId xmlns="" xmlns:a16="http://schemas.microsoft.com/office/drawing/2014/main" id="{974ADA71-3575-4DE2-81CC-EE03B011873E}"/>
              </a:ext>
            </a:extLst>
          </p:cNvPr>
          <p:cNvSpPr txBox="1"/>
          <p:nvPr/>
        </p:nvSpPr>
        <p:spPr>
          <a:xfrm>
            <a:off x="180112" y="1526786"/>
            <a:ext cx="11837720" cy="5170646"/>
          </a:xfrm>
          <a:prstGeom prst="rect">
            <a:avLst/>
          </a:prstGeom>
          <a:solidFill>
            <a:srgbClr val="FFC3A0"/>
          </a:solidFill>
        </p:spPr>
        <p:txBody>
          <a:bodyPr wrap="square">
            <a:spAutoFit/>
          </a:bodyPr>
          <a:lstStyle/>
          <a:p>
            <a:pPr marL="342900" indent="-342900" algn="just">
              <a:lnSpc>
                <a:spcPct val="150000"/>
              </a:lnSpc>
              <a:buFont typeface="Wingdings" panose="05000000000000000000" pitchFamily="2" charset="2"/>
              <a:buChar char=""/>
            </a:pPr>
            <a:r>
              <a:rPr lang="en-IN" sz="2000" dirty="0">
                <a:latin typeface="Times New Roman" panose="02020603050405020304" pitchFamily="18" charset="0"/>
                <a:ea typeface="Times New Roman" panose="02020603050405020304" pitchFamily="18" charset="0"/>
                <a:cs typeface="Shruti" panose="020B0502040204020203" pitchFamily="34" charset="0"/>
              </a:rPr>
              <a:t>Refer to production losses in agriculture and related sectors, especially animal husbandry, dairy, poultry, horticulture and fisheries. </a:t>
            </a:r>
          </a:p>
          <a:p>
            <a:pPr marL="342900" indent="-342900" algn="just">
              <a:lnSpc>
                <a:spcPct val="150000"/>
              </a:lnSpc>
              <a:buFont typeface="Wingdings" panose="05000000000000000000" pitchFamily="2" charset="2"/>
              <a:buChar char=""/>
            </a:pPr>
            <a:r>
              <a:rPr lang="en-IN" sz="2000" dirty="0">
                <a:latin typeface="Times New Roman" panose="02020603050405020304" pitchFamily="18" charset="0"/>
                <a:ea typeface="Times New Roman" panose="02020603050405020304" pitchFamily="18" charset="0"/>
                <a:cs typeface="Shruti" panose="020B0502040204020203" pitchFamily="34" charset="0"/>
              </a:rPr>
              <a:t>It affects livelihoods and quality of life for the majority of farmers, share croppers, farm labourers, artisans, small rural businesses and rural population in general that is dependent on agriculture. </a:t>
            </a:r>
          </a:p>
          <a:p>
            <a:pPr marL="342900" indent="-342900" algn="just">
              <a:lnSpc>
                <a:spcPct val="150000"/>
              </a:lnSpc>
              <a:buFont typeface="Wingdings" panose="05000000000000000000" pitchFamily="2" charset="2"/>
              <a:buChar char=""/>
            </a:pPr>
            <a:r>
              <a:rPr lang="en-IN" sz="2000" dirty="0">
                <a:latin typeface="Times New Roman" panose="02020603050405020304" pitchFamily="18" charset="0"/>
                <a:ea typeface="Times New Roman" panose="02020603050405020304" pitchFamily="18" charset="0"/>
                <a:cs typeface="Shruti" panose="020B0502040204020203" pitchFamily="34" charset="0"/>
              </a:rPr>
              <a:t>All industries dependent upon the primary sector for raw materials suffer on account of reduced supplies and hardening prices. </a:t>
            </a:r>
            <a:endParaRPr lang="en-US" sz="2000" dirty="0">
              <a:latin typeface="Times New Roman" panose="02020603050405020304" pitchFamily="18" charset="0"/>
              <a:ea typeface="Times New Roman" panose="02020603050405020304" pitchFamily="18" charset="0"/>
              <a:cs typeface="Shruti" panose="020B0502040204020203" pitchFamily="34" charset="0"/>
            </a:endParaRPr>
          </a:p>
          <a:p>
            <a:pPr marL="342900" indent="-342900" algn="just">
              <a:lnSpc>
                <a:spcPct val="150000"/>
              </a:lnSpc>
              <a:buFont typeface="Wingdings" panose="05000000000000000000" pitchFamily="2" charset="2"/>
              <a:buChar char=""/>
            </a:pPr>
            <a:r>
              <a:rPr lang="en-IN" sz="2000" dirty="0">
                <a:latin typeface="Times New Roman" panose="02020603050405020304" pitchFamily="18" charset="0"/>
                <a:ea typeface="Times New Roman" panose="02020603050405020304" pitchFamily="18" charset="0"/>
                <a:cs typeface="Shruti" panose="020B0502040204020203" pitchFamily="34" charset="0"/>
              </a:rPr>
              <a:t>Drought thus causes a dampening impact on the economy by squeezing profit margins, drying up income and revenue streams and constricting employment avenues through disruption caused to supply chain managements, slowing down flow of credit and tax collections, depressing industrial and consumer demand, increased dependence on imports, and lowering of overall market sentiments.</a:t>
            </a:r>
            <a:endParaRPr lang="en-US" sz="2000" dirty="0">
              <a:latin typeface="Times New Roman" panose="02020603050405020304" pitchFamily="18" charset="0"/>
              <a:ea typeface="Times New Roman" panose="02020603050405020304" pitchFamily="18" charset="0"/>
              <a:cs typeface="Shruti" panose="020B0502040204020203" pitchFamily="34" charset="0"/>
            </a:endParaRPr>
          </a:p>
          <a:p>
            <a:pPr marL="342900" indent="-342900" algn="just">
              <a:lnSpc>
                <a:spcPct val="150000"/>
              </a:lnSpc>
              <a:buFont typeface="Wingdings" panose="05000000000000000000" pitchFamily="2" charset="2"/>
              <a:buChar char=""/>
            </a:pPr>
            <a:endParaRPr lang="en-US" sz="2000" dirty="0">
              <a:latin typeface="Times New Roman" panose="02020603050405020304" pitchFamily="18" charset="0"/>
              <a:ea typeface="Times New Roman" panose="02020603050405020304" pitchFamily="18" charset="0"/>
              <a:cs typeface="Shruti" panose="020B0502040204020203" pitchFamily="34" charset="0"/>
            </a:endParaRPr>
          </a:p>
        </p:txBody>
      </p:sp>
      <p:sp>
        <p:nvSpPr>
          <p:cNvPr id="4" name="Rectangle: Rounded Corners 10">
            <a:extLst>
              <a:ext uri="{FF2B5EF4-FFF2-40B4-BE49-F238E27FC236}">
                <a16:creationId xmlns="" xmlns:a16="http://schemas.microsoft.com/office/drawing/2014/main" id="{42A25918-C167-4DB3-BB74-0D2FCB0043D8}"/>
              </a:ext>
            </a:extLst>
          </p:cNvPr>
          <p:cNvSpPr/>
          <p:nvPr/>
        </p:nvSpPr>
        <p:spPr>
          <a:xfrm>
            <a:off x="3879088" y="154732"/>
            <a:ext cx="4325856" cy="5400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0" bIns="216000" rtlCol="0" anchor="ctr"/>
          <a:lstStyle/>
          <a:p>
            <a:pPr lvl="0" algn="ctr">
              <a:lnSpc>
                <a:spcPct val="150000"/>
              </a:lnSpc>
              <a:spcAft>
                <a:spcPts val="1000"/>
              </a:spcAft>
            </a:pPr>
            <a:r>
              <a:rPr lang="en-IN" sz="2800" b="1" dirty="0"/>
              <a:t>Impact of Drought</a:t>
            </a:r>
            <a:endParaRPr lang="en-GB" sz="2800" dirty="0">
              <a:effectLst/>
              <a:latin typeface="Calibri" panose="020F0502020204030204" pitchFamily="34" charset="0"/>
              <a:ea typeface="Calibri" panose="020F0502020204030204" pitchFamily="34" charset="0"/>
              <a:cs typeface="Shruti" panose="020B0502040204020203" pitchFamily="34" charset="0"/>
            </a:endParaRPr>
          </a:p>
        </p:txBody>
      </p:sp>
    </p:spTree>
    <p:extLst>
      <p:ext uri="{BB962C8B-B14F-4D97-AF65-F5344CB8AC3E}">
        <p14:creationId xmlns:p14="http://schemas.microsoft.com/office/powerpoint/2010/main" val="17590080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 xmlns:a16="http://schemas.microsoft.com/office/drawing/2014/main" id="{42A25918-C167-4DB3-BB74-0D2FCB0043D8}"/>
              </a:ext>
            </a:extLst>
          </p:cNvPr>
          <p:cNvSpPr/>
          <p:nvPr/>
        </p:nvSpPr>
        <p:spPr>
          <a:xfrm>
            <a:off x="668195" y="885205"/>
            <a:ext cx="6962315" cy="540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lIns="108000" tIns="0" bIns="216000" rtlCol="0" anchor="ctr"/>
          <a:lstStyle/>
          <a:p>
            <a:pPr lvl="0" algn="ctr">
              <a:lnSpc>
                <a:spcPct val="150000"/>
              </a:lnSpc>
              <a:spcAft>
                <a:spcPts val="1000"/>
              </a:spcAft>
            </a:pPr>
            <a:r>
              <a:rPr lang="en-IN" sz="2800" b="1" dirty="0">
                <a:solidFill>
                  <a:schemeClr val="tx1"/>
                </a:solidFill>
              </a:rPr>
              <a:t>Environmental impacts can be gauged from</a:t>
            </a:r>
            <a:endParaRPr lang="en-GB" sz="2800" b="1" dirty="0">
              <a:solidFill>
                <a:schemeClr val="tx1"/>
              </a:solidFill>
            </a:endParaRPr>
          </a:p>
        </p:txBody>
      </p:sp>
      <p:sp>
        <p:nvSpPr>
          <p:cNvPr id="7" name="TextBox 6">
            <a:extLst>
              <a:ext uri="{FF2B5EF4-FFF2-40B4-BE49-F238E27FC236}">
                <a16:creationId xmlns="" xmlns:a16="http://schemas.microsoft.com/office/drawing/2014/main" id="{974ADA71-3575-4DE2-81CC-EE03B011873E}"/>
              </a:ext>
            </a:extLst>
          </p:cNvPr>
          <p:cNvSpPr txBox="1"/>
          <p:nvPr/>
        </p:nvSpPr>
        <p:spPr>
          <a:xfrm>
            <a:off x="180112" y="1526786"/>
            <a:ext cx="11837720" cy="3785652"/>
          </a:xfrm>
          <a:prstGeom prst="rect">
            <a:avLst/>
          </a:prstGeom>
          <a:solidFill>
            <a:srgbClr val="FFC3A0"/>
          </a:solidFill>
        </p:spPr>
        <p:txBody>
          <a:bodyPr wrap="square">
            <a:spAutoFit/>
          </a:bodyPr>
          <a:lstStyle/>
          <a:p>
            <a:pPr marL="342900" indent="-342900" algn="just">
              <a:lnSpc>
                <a:spcPct val="150000"/>
              </a:lnSpc>
              <a:buFont typeface="Wingdings" panose="05000000000000000000" pitchFamily="2" charset="2"/>
              <a:buChar char=""/>
            </a:pPr>
            <a:r>
              <a:rPr lang="en-IN" sz="2000" dirty="0">
                <a:latin typeface="Times New Roman" panose="02020603050405020304" pitchFamily="18" charset="0"/>
                <a:ea typeface="Times New Roman" panose="02020603050405020304" pitchFamily="18" charset="0"/>
                <a:cs typeface="Shruti" panose="020B0502040204020203" pitchFamily="34" charset="0"/>
              </a:rPr>
              <a:t>Low water levels in ground water and surface reservoirs, lakes and ponds, reduced flows in springs, streams and rivers, loss of forest cover, migration of wildlife and sharpening man-animal conflicts and general stress on biodiversity. </a:t>
            </a:r>
          </a:p>
          <a:p>
            <a:pPr marL="342900" indent="-342900" algn="just">
              <a:lnSpc>
                <a:spcPct val="150000"/>
              </a:lnSpc>
              <a:buFont typeface="Wingdings" panose="05000000000000000000" pitchFamily="2" charset="2"/>
              <a:buChar char=""/>
            </a:pPr>
            <a:r>
              <a:rPr lang="en-IN" sz="2000" dirty="0">
                <a:latin typeface="Times New Roman" panose="02020603050405020304" pitchFamily="18" charset="0"/>
                <a:ea typeface="Times New Roman" panose="02020603050405020304" pitchFamily="18" charset="0"/>
                <a:cs typeface="Shruti" panose="020B0502040204020203" pitchFamily="34" charset="0"/>
              </a:rPr>
              <a:t>Reduced stream flow and loss of wetlands may affect levels of salinity. Increased groundwater depletion rates, and reduced recharge may damage aquifers and adversely affect the quality of water (e.g., salt concentration, acidity, dissolved oxygen, turbidity) which in turn may lead to a permanent loss of biological productivity of soils.</a:t>
            </a:r>
            <a:endParaRPr lang="en-US" sz="2000" dirty="0">
              <a:latin typeface="Times New Roman" panose="02020603050405020304" pitchFamily="18" charset="0"/>
              <a:ea typeface="Times New Roman" panose="02020603050405020304" pitchFamily="18" charset="0"/>
              <a:cs typeface="Shruti" panose="020B0502040204020203" pitchFamily="34" charset="0"/>
            </a:endParaRPr>
          </a:p>
          <a:p>
            <a:pPr marL="342900" indent="-342900" algn="just">
              <a:lnSpc>
                <a:spcPct val="150000"/>
              </a:lnSpc>
              <a:buFont typeface="Wingdings" panose="05000000000000000000" pitchFamily="2" charset="2"/>
              <a:buChar char=""/>
            </a:pPr>
            <a:endParaRPr lang="en-IN" sz="2000" dirty="0">
              <a:latin typeface="Times New Roman" panose="02020603050405020304" pitchFamily="18" charset="0"/>
              <a:ea typeface="Times New Roman" panose="02020603050405020304" pitchFamily="18" charset="0"/>
              <a:cs typeface="Shruti" panose="020B0502040204020203" pitchFamily="34" charset="0"/>
            </a:endParaRPr>
          </a:p>
        </p:txBody>
      </p:sp>
      <p:sp>
        <p:nvSpPr>
          <p:cNvPr id="4" name="Rectangle: Rounded Corners 10">
            <a:extLst>
              <a:ext uri="{FF2B5EF4-FFF2-40B4-BE49-F238E27FC236}">
                <a16:creationId xmlns="" xmlns:a16="http://schemas.microsoft.com/office/drawing/2014/main" id="{42A25918-C167-4DB3-BB74-0D2FCB0043D8}"/>
              </a:ext>
            </a:extLst>
          </p:cNvPr>
          <p:cNvSpPr/>
          <p:nvPr/>
        </p:nvSpPr>
        <p:spPr>
          <a:xfrm>
            <a:off x="3879088" y="154732"/>
            <a:ext cx="4325856" cy="5400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0" bIns="216000" rtlCol="0" anchor="ctr"/>
          <a:lstStyle/>
          <a:p>
            <a:pPr lvl="0" algn="ctr">
              <a:lnSpc>
                <a:spcPct val="150000"/>
              </a:lnSpc>
              <a:spcAft>
                <a:spcPts val="1000"/>
              </a:spcAft>
            </a:pPr>
            <a:r>
              <a:rPr lang="en-IN" sz="2800" b="1" dirty="0"/>
              <a:t>Impact of Drought</a:t>
            </a:r>
            <a:endParaRPr lang="en-GB" sz="2800" dirty="0">
              <a:effectLst/>
              <a:latin typeface="Calibri" panose="020F0502020204030204" pitchFamily="34" charset="0"/>
              <a:ea typeface="Calibri" panose="020F0502020204030204" pitchFamily="34" charset="0"/>
              <a:cs typeface="Shruti" panose="020B0502040204020203" pitchFamily="34" charset="0"/>
            </a:endParaRPr>
          </a:p>
        </p:txBody>
      </p:sp>
    </p:spTree>
    <p:extLst>
      <p:ext uri="{BB962C8B-B14F-4D97-AF65-F5344CB8AC3E}">
        <p14:creationId xmlns:p14="http://schemas.microsoft.com/office/powerpoint/2010/main" val="17590080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 xmlns:a16="http://schemas.microsoft.com/office/drawing/2014/main" id="{42A25918-C167-4DB3-BB74-0D2FCB0043D8}"/>
              </a:ext>
            </a:extLst>
          </p:cNvPr>
          <p:cNvSpPr/>
          <p:nvPr/>
        </p:nvSpPr>
        <p:spPr>
          <a:xfrm>
            <a:off x="668194" y="885205"/>
            <a:ext cx="11155943" cy="94359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lIns="108000" tIns="0" bIns="216000" rtlCol="0" anchor="ctr"/>
          <a:lstStyle/>
          <a:p>
            <a:pPr lvl="0" algn="just">
              <a:lnSpc>
                <a:spcPct val="150000"/>
              </a:lnSpc>
              <a:spcAft>
                <a:spcPts val="1000"/>
              </a:spcAft>
            </a:pPr>
            <a:r>
              <a:rPr lang="en-IN" sz="2400" b="1" dirty="0">
                <a:solidFill>
                  <a:schemeClr val="tx1"/>
                </a:solidFill>
              </a:rPr>
              <a:t>Social impacts are manifest in widespread disruption in rural society on account of</a:t>
            </a:r>
            <a:endParaRPr lang="en-GB" sz="2400" b="1" dirty="0">
              <a:solidFill>
                <a:schemeClr val="tx1"/>
              </a:solidFill>
            </a:endParaRPr>
          </a:p>
        </p:txBody>
      </p:sp>
      <p:sp>
        <p:nvSpPr>
          <p:cNvPr id="7" name="TextBox 6">
            <a:extLst>
              <a:ext uri="{FF2B5EF4-FFF2-40B4-BE49-F238E27FC236}">
                <a16:creationId xmlns="" xmlns:a16="http://schemas.microsoft.com/office/drawing/2014/main" id="{974ADA71-3575-4DE2-81CC-EE03B011873E}"/>
              </a:ext>
            </a:extLst>
          </p:cNvPr>
          <p:cNvSpPr txBox="1"/>
          <p:nvPr/>
        </p:nvSpPr>
        <p:spPr>
          <a:xfrm>
            <a:off x="354280" y="2346593"/>
            <a:ext cx="11837720" cy="2345322"/>
          </a:xfrm>
          <a:prstGeom prst="rect">
            <a:avLst/>
          </a:prstGeom>
          <a:solidFill>
            <a:srgbClr val="FFC3A0"/>
          </a:solidFill>
        </p:spPr>
        <p:txBody>
          <a:bodyPr wrap="square">
            <a:spAutoFit/>
          </a:bodyPr>
          <a:lstStyle/>
          <a:p>
            <a:pPr marL="342900" lvl="0" indent="-342900" algn="just">
              <a:lnSpc>
                <a:spcPct val="150000"/>
              </a:lnSpc>
              <a:buFont typeface="Wingdings" panose="05000000000000000000" pitchFamily="2" charset="2"/>
              <a:buChar char=""/>
            </a:pPr>
            <a:r>
              <a:rPr lang="en-IN" sz="2000" dirty="0">
                <a:latin typeface="Times New Roman" panose="02020603050405020304" pitchFamily="18" charset="0"/>
                <a:ea typeface="Times New Roman" panose="02020603050405020304" pitchFamily="18" charset="0"/>
                <a:cs typeface="Shruti" panose="020B0502040204020203" pitchFamily="34" charset="0"/>
              </a:rPr>
              <a:t>Outmigration of the population from drought affected areas, rise in school dropout rates, greater </a:t>
            </a:r>
            <a:r>
              <a:rPr lang="en-IN" sz="2000" dirty="0" err="1">
                <a:latin typeface="Times New Roman" panose="02020603050405020304" pitchFamily="18" charset="0"/>
                <a:ea typeface="Times New Roman" panose="02020603050405020304" pitchFamily="18" charset="0"/>
                <a:cs typeface="Shruti" panose="020B0502040204020203" pitchFamily="34" charset="0"/>
              </a:rPr>
              <a:t>immiseration</a:t>
            </a:r>
            <a:r>
              <a:rPr lang="en-IN" sz="2000" dirty="0">
                <a:latin typeface="Times New Roman" panose="02020603050405020304" pitchFamily="18" charset="0"/>
                <a:ea typeface="Times New Roman" panose="02020603050405020304" pitchFamily="18" charset="0"/>
                <a:cs typeface="Shruti" panose="020B0502040204020203" pitchFamily="34" charset="0"/>
              </a:rPr>
              <a:t> and indebtedness, alienation of land and livestock assets, malnutrition, starvation and loss of social status among the most vulnerable sections. The situation of scarcity in some cases may exacerbate social tensions and lead to erosion of social capital.</a:t>
            </a:r>
            <a:endParaRPr lang="en-US" sz="2000" dirty="0">
              <a:latin typeface="Times New Roman" panose="02020603050405020304" pitchFamily="18" charset="0"/>
              <a:ea typeface="Times New Roman" panose="02020603050405020304" pitchFamily="18" charset="0"/>
              <a:cs typeface="Shruti" panose="020B0502040204020203" pitchFamily="34" charset="0"/>
            </a:endParaRPr>
          </a:p>
          <a:p>
            <a:pPr marL="342900" indent="-342900" algn="just">
              <a:lnSpc>
                <a:spcPct val="150000"/>
              </a:lnSpc>
              <a:buFont typeface="Wingdings" panose="05000000000000000000" pitchFamily="2" charset="2"/>
              <a:buChar char=""/>
            </a:pPr>
            <a:endParaRPr lang="en-IN" sz="2000" dirty="0">
              <a:latin typeface="Times New Roman" panose="02020603050405020304" pitchFamily="18" charset="0"/>
              <a:ea typeface="Times New Roman" panose="02020603050405020304" pitchFamily="18" charset="0"/>
              <a:cs typeface="Shruti" panose="020B0502040204020203" pitchFamily="34" charset="0"/>
            </a:endParaRPr>
          </a:p>
        </p:txBody>
      </p:sp>
      <p:sp>
        <p:nvSpPr>
          <p:cNvPr id="4" name="Rectangle: Rounded Corners 10">
            <a:extLst>
              <a:ext uri="{FF2B5EF4-FFF2-40B4-BE49-F238E27FC236}">
                <a16:creationId xmlns="" xmlns:a16="http://schemas.microsoft.com/office/drawing/2014/main" id="{42A25918-C167-4DB3-BB74-0D2FCB0043D8}"/>
              </a:ext>
            </a:extLst>
          </p:cNvPr>
          <p:cNvSpPr/>
          <p:nvPr/>
        </p:nvSpPr>
        <p:spPr>
          <a:xfrm>
            <a:off x="3879088" y="154732"/>
            <a:ext cx="4325856" cy="5400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0" bIns="216000" rtlCol="0" anchor="ctr"/>
          <a:lstStyle/>
          <a:p>
            <a:pPr lvl="0" algn="ctr">
              <a:lnSpc>
                <a:spcPct val="150000"/>
              </a:lnSpc>
              <a:spcAft>
                <a:spcPts val="1000"/>
              </a:spcAft>
            </a:pPr>
            <a:r>
              <a:rPr lang="en-IN" sz="2800" b="1" dirty="0"/>
              <a:t>Impact of Drought</a:t>
            </a:r>
            <a:endParaRPr lang="en-GB" sz="2800" dirty="0">
              <a:effectLst/>
              <a:latin typeface="Calibri" panose="020F0502020204030204" pitchFamily="34" charset="0"/>
              <a:ea typeface="Calibri" panose="020F0502020204030204" pitchFamily="34" charset="0"/>
              <a:cs typeface="Shruti" panose="020B0502040204020203" pitchFamily="34" charset="0"/>
            </a:endParaRPr>
          </a:p>
        </p:txBody>
      </p:sp>
    </p:spTree>
    <p:extLst>
      <p:ext uri="{BB962C8B-B14F-4D97-AF65-F5344CB8AC3E}">
        <p14:creationId xmlns:p14="http://schemas.microsoft.com/office/powerpoint/2010/main" val="17590080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974ADA71-3575-4DE2-81CC-EE03B011873E}"/>
              </a:ext>
            </a:extLst>
          </p:cNvPr>
          <p:cNvSpPr txBox="1"/>
          <p:nvPr/>
        </p:nvSpPr>
        <p:spPr>
          <a:xfrm>
            <a:off x="180854" y="1277007"/>
            <a:ext cx="11837720" cy="4247317"/>
          </a:xfrm>
          <a:prstGeom prst="rect">
            <a:avLst/>
          </a:prstGeom>
          <a:solidFill>
            <a:srgbClr val="FFC3A0"/>
          </a:solidFill>
        </p:spPr>
        <p:txBody>
          <a:bodyPr wrap="square">
            <a:spAutoFit/>
          </a:bodyPr>
          <a:lstStyle/>
          <a:p>
            <a:pPr marL="342900" lvl="0" indent="-342900" algn="just">
              <a:lnSpc>
                <a:spcPct val="150000"/>
              </a:lnSpc>
              <a:buFont typeface="Wingdings" panose="05000000000000000000" pitchFamily="2" charset="2"/>
              <a:buChar char=""/>
            </a:pPr>
            <a:r>
              <a:rPr lang="en-IN" sz="2000" dirty="0">
                <a:latin typeface="Times New Roman" panose="02020603050405020304" pitchFamily="18" charset="0"/>
                <a:ea typeface="Times New Roman" panose="02020603050405020304" pitchFamily="18" charset="0"/>
                <a:cs typeface="Shruti" panose="020B0502040204020203" pitchFamily="34" charset="0"/>
              </a:rPr>
              <a:t>The causes of drought are essentially due to temporal and spatial aberrations in the rainfal1, improper management of available water and lack of soil and water conservation. Drought management involves development of both short-term and long- term strategies. Short-term .strategies includes early warning, monitoring and assessment of droughts.</a:t>
            </a:r>
          </a:p>
          <a:p>
            <a:pPr marL="342900" lvl="0" indent="-342900" algn="just">
              <a:lnSpc>
                <a:spcPct val="150000"/>
              </a:lnSpc>
              <a:buFont typeface="Wingdings" panose="05000000000000000000" pitchFamily="2" charset="2"/>
              <a:buChar char=""/>
            </a:pPr>
            <a:r>
              <a:rPr lang="en-IN" sz="2000" dirty="0">
                <a:latin typeface="Times New Roman" panose="02020603050405020304" pitchFamily="18" charset="0"/>
                <a:ea typeface="Times New Roman" panose="02020603050405020304" pitchFamily="18" charset="0"/>
                <a:cs typeface="Shruti" panose="020B0502040204020203" pitchFamily="34" charset="0"/>
              </a:rPr>
              <a:t>The long-term strategies aim at providing drought mitigating measures through proper soil and water conservation, irrigation scheduling and cropping patterns. Figure 5.16 shows some impacts and possible modifications of various drought components. The following is a list of possible measures for making drought prone areas less vulnerable to drought associated problems:</a:t>
            </a:r>
            <a:endParaRPr lang="en-US" sz="2000" dirty="0">
              <a:latin typeface="Times New Roman" panose="02020603050405020304" pitchFamily="18" charset="0"/>
              <a:ea typeface="Times New Roman" panose="02020603050405020304" pitchFamily="18" charset="0"/>
              <a:cs typeface="Shruti" panose="020B0502040204020203" pitchFamily="34" charset="0"/>
            </a:endParaRPr>
          </a:p>
          <a:p>
            <a:pPr marL="342900" indent="-342900" algn="just">
              <a:lnSpc>
                <a:spcPct val="150000"/>
              </a:lnSpc>
              <a:buFont typeface="Wingdings" panose="05000000000000000000" pitchFamily="2" charset="2"/>
              <a:buChar char=""/>
            </a:pPr>
            <a:endParaRPr lang="en-IN" sz="2000" dirty="0">
              <a:latin typeface="Times New Roman" panose="02020603050405020304" pitchFamily="18" charset="0"/>
              <a:ea typeface="Times New Roman" panose="02020603050405020304" pitchFamily="18" charset="0"/>
              <a:cs typeface="Shruti" panose="020B0502040204020203" pitchFamily="34" charset="0"/>
            </a:endParaRPr>
          </a:p>
        </p:txBody>
      </p:sp>
      <p:sp>
        <p:nvSpPr>
          <p:cNvPr id="4" name="Rectangle: Rounded Corners 10">
            <a:extLst>
              <a:ext uri="{FF2B5EF4-FFF2-40B4-BE49-F238E27FC236}">
                <a16:creationId xmlns="" xmlns:a16="http://schemas.microsoft.com/office/drawing/2014/main" id="{42A25918-C167-4DB3-BB74-0D2FCB0043D8}"/>
              </a:ext>
            </a:extLst>
          </p:cNvPr>
          <p:cNvSpPr/>
          <p:nvPr/>
        </p:nvSpPr>
        <p:spPr>
          <a:xfrm>
            <a:off x="3059256" y="154732"/>
            <a:ext cx="5990126" cy="5400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0" bIns="216000" rtlCol="0" anchor="ctr"/>
          <a:lstStyle/>
          <a:p>
            <a:pPr lvl="0" algn="ctr">
              <a:lnSpc>
                <a:spcPct val="150000"/>
              </a:lnSpc>
              <a:spcAft>
                <a:spcPts val="1000"/>
              </a:spcAft>
            </a:pPr>
            <a:r>
              <a:rPr lang="en-IN" sz="2800" b="1" dirty="0">
                <a:latin typeface="Times New Roman" pitchFamily="18" charset="0"/>
                <a:cs typeface="Times New Roman" pitchFamily="18" charset="0"/>
              </a:rPr>
              <a:t>Drought management strategy</a:t>
            </a:r>
            <a:endParaRPr lang="en-GB" sz="2800" dirty="0">
              <a:effectLst/>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17590080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0">
            <a:extLst>
              <a:ext uri="{FF2B5EF4-FFF2-40B4-BE49-F238E27FC236}">
                <a16:creationId xmlns="" xmlns:a16="http://schemas.microsoft.com/office/drawing/2014/main" id="{42A25918-C167-4DB3-BB74-0D2FCB0043D8}"/>
              </a:ext>
            </a:extLst>
          </p:cNvPr>
          <p:cNvSpPr/>
          <p:nvPr/>
        </p:nvSpPr>
        <p:spPr>
          <a:xfrm>
            <a:off x="3059256" y="154732"/>
            <a:ext cx="5990126" cy="5400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0" bIns="216000" rtlCol="0" anchor="ctr"/>
          <a:lstStyle/>
          <a:p>
            <a:pPr lvl="0" algn="ctr">
              <a:lnSpc>
                <a:spcPct val="150000"/>
              </a:lnSpc>
              <a:spcAft>
                <a:spcPts val="1000"/>
              </a:spcAft>
            </a:pPr>
            <a:r>
              <a:rPr lang="en-IN" sz="2800" b="1" dirty="0">
                <a:latin typeface="Times New Roman" pitchFamily="18" charset="0"/>
                <a:cs typeface="Times New Roman" pitchFamily="18" charset="0"/>
              </a:rPr>
              <a:t>Drought management strategy</a:t>
            </a:r>
            <a:endParaRPr lang="en-GB" sz="2800" dirty="0">
              <a:effectLst/>
              <a:latin typeface="Times New Roman" pitchFamily="18" charset="0"/>
              <a:ea typeface="Calibri" panose="020F0502020204030204" pitchFamily="34" charset="0"/>
              <a:cs typeface="Times New Roman" pitchFamily="18" charset="0"/>
            </a:endParaRPr>
          </a:p>
        </p:txBody>
      </p:sp>
      <p:pic>
        <p:nvPicPr>
          <p:cNvPr id="5" name="Picture 4" descr="C:\Users\Suryaprakash\AppData\Local\Microsoft\Windows\INetCache\Content.Word\New Picture.png"/>
          <p:cNvPicPr/>
          <p:nvPr/>
        </p:nvPicPr>
        <p:blipFill>
          <a:blip r:embed="rId2"/>
          <a:srcRect/>
          <a:stretch>
            <a:fillRect/>
          </a:stretch>
        </p:blipFill>
        <p:spPr bwMode="auto">
          <a:xfrm>
            <a:off x="2052643" y="1517759"/>
            <a:ext cx="8005764" cy="5340241"/>
          </a:xfrm>
          <a:prstGeom prst="rect">
            <a:avLst/>
          </a:prstGeom>
          <a:noFill/>
          <a:ln w="9525">
            <a:noFill/>
            <a:miter lim="800000"/>
            <a:headEnd/>
            <a:tailEnd/>
          </a:ln>
        </p:spPr>
      </p:pic>
      <p:sp>
        <p:nvSpPr>
          <p:cNvPr id="6" name="Rectangle 5"/>
          <p:cNvSpPr/>
          <p:nvPr/>
        </p:nvSpPr>
        <p:spPr>
          <a:xfrm>
            <a:off x="2370855" y="974099"/>
            <a:ext cx="7340471" cy="46166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n-IN" sz="2400" dirty="0">
                <a:latin typeface="Times New Roman" pitchFamily="18" charset="0"/>
                <a:cs typeface="Times New Roman" pitchFamily="18" charset="0"/>
              </a:rPr>
              <a:t>Impacts and possible modification of drought components</a:t>
            </a:r>
            <a:endParaRPr lang="en-US" sz="2400" dirty="0">
              <a:latin typeface="Times New Roman" pitchFamily="18" charset="0"/>
              <a:cs typeface="Times New Roman" pitchFamily="18" charset="0"/>
            </a:endParaRPr>
          </a:p>
        </p:txBody>
      </p:sp>
      <p:sp>
        <p:nvSpPr>
          <p:cNvPr id="8" name="Rectangle 1"/>
          <p:cNvSpPr>
            <a:spLocks noChangeArrowheads="1"/>
          </p:cNvSpPr>
          <p:nvPr/>
        </p:nvSpPr>
        <p:spPr bwMode="auto">
          <a:xfrm>
            <a:off x="7898519" y="6589977"/>
            <a:ext cx="2128346" cy="27699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lvl="0" algn="r" fontAlgn="base">
              <a:spcBef>
                <a:spcPct val="0"/>
              </a:spcBef>
              <a:spcAft>
                <a:spcPct val="0"/>
              </a:spcAft>
            </a:pPr>
            <a:r>
              <a:rPr lang="en-IN" sz="1200" dirty="0"/>
              <a:t>(Source: </a:t>
            </a:r>
            <a:r>
              <a:rPr lang="en-IN" sz="1200" dirty="0" err="1"/>
              <a:t>Subramanya</a:t>
            </a:r>
            <a:r>
              <a:rPr lang="en-IN" sz="1200" dirty="0"/>
              <a:t>, 2018)</a:t>
            </a:r>
            <a:endParaRPr lang="en-US" sz="1200" dirty="0"/>
          </a:p>
        </p:txBody>
      </p:sp>
    </p:spTree>
    <p:extLst>
      <p:ext uri="{BB962C8B-B14F-4D97-AF65-F5344CB8AC3E}">
        <p14:creationId xmlns:p14="http://schemas.microsoft.com/office/powerpoint/2010/main" val="17590080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974ADA71-3575-4DE2-81CC-EE03B011873E}"/>
              </a:ext>
            </a:extLst>
          </p:cNvPr>
          <p:cNvSpPr txBox="1"/>
          <p:nvPr/>
        </p:nvSpPr>
        <p:spPr>
          <a:xfrm>
            <a:off x="70492" y="693665"/>
            <a:ext cx="6156888" cy="5632311"/>
          </a:xfrm>
          <a:prstGeom prst="rect">
            <a:avLst/>
          </a:prstGeom>
          <a:solidFill>
            <a:srgbClr val="FFC3A0"/>
          </a:solidFill>
        </p:spPr>
        <p:txBody>
          <a:bodyPr wrap="square">
            <a:spAutoFit/>
          </a:bodyPr>
          <a:lstStyle/>
          <a:p>
            <a:pPr marL="342900" lvl="0" indent="-342900" algn="just">
              <a:lnSpc>
                <a:spcPct val="150000"/>
              </a:lnSpc>
              <a:buFont typeface="Wingdings" panose="05000000000000000000" pitchFamily="2" charset="2"/>
              <a:buChar char=""/>
            </a:pPr>
            <a:r>
              <a:rPr lang="en-IN" sz="2000" dirty="0">
                <a:latin typeface="Times New Roman" panose="02020603050405020304" pitchFamily="18" charset="0"/>
                <a:ea typeface="Times New Roman" panose="02020603050405020304" pitchFamily="18" charset="0"/>
                <a:cs typeface="Shruti" panose="020B0502040204020203" pitchFamily="34" charset="0"/>
              </a:rPr>
              <a:t>Creation of water storages through appropriate water resources development</a:t>
            </a:r>
          </a:p>
          <a:p>
            <a:pPr marL="342900" lvl="0" indent="-342900" algn="just">
              <a:lnSpc>
                <a:spcPct val="150000"/>
              </a:lnSpc>
              <a:buFont typeface="Wingdings" panose="05000000000000000000" pitchFamily="2" charset="2"/>
              <a:buChar char=""/>
            </a:pPr>
            <a:r>
              <a:rPr lang="en-IN" sz="2000" dirty="0">
                <a:latin typeface="Times New Roman" panose="02020603050405020304" pitchFamily="18" charset="0"/>
                <a:ea typeface="Times New Roman" panose="02020603050405020304" pitchFamily="18" charset="0"/>
                <a:cs typeface="Shruti" panose="020B0502040204020203" pitchFamily="34" charset="0"/>
              </a:rPr>
              <a:t>Inter-basin transfer of surface waters from surplus water areas to drought prone areas</a:t>
            </a:r>
            <a:endParaRPr lang="en-US" sz="2000" dirty="0">
              <a:latin typeface="Times New Roman" panose="02020603050405020304" pitchFamily="18" charset="0"/>
              <a:ea typeface="Times New Roman" panose="02020603050405020304" pitchFamily="18" charset="0"/>
              <a:cs typeface="Shruti" panose="020B0502040204020203" pitchFamily="34" charset="0"/>
            </a:endParaRPr>
          </a:p>
          <a:p>
            <a:pPr marL="342900" lvl="0" indent="-342900" algn="just">
              <a:lnSpc>
                <a:spcPct val="150000"/>
              </a:lnSpc>
              <a:buFont typeface="Wingdings" panose="05000000000000000000" pitchFamily="2" charset="2"/>
              <a:buChar char=""/>
            </a:pPr>
            <a:r>
              <a:rPr lang="en-IN" sz="2000" dirty="0">
                <a:latin typeface="Times New Roman" panose="02020603050405020304" pitchFamily="18" charset="0"/>
                <a:ea typeface="Times New Roman" panose="02020603050405020304" pitchFamily="18" charset="0"/>
                <a:cs typeface="Shruti" panose="020B0502040204020203" pitchFamily="34" charset="0"/>
              </a:rPr>
              <a:t>Development and management of ground water potential</a:t>
            </a:r>
            <a:endParaRPr lang="en-US" sz="2000" dirty="0">
              <a:latin typeface="Times New Roman" panose="02020603050405020304" pitchFamily="18" charset="0"/>
              <a:ea typeface="Times New Roman" panose="02020603050405020304" pitchFamily="18" charset="0"/>
              <a:cs typeface="Shruti" panose="020B0502040204020203" pitchFamily="34" charset="0"/>
            </a:endParaRPr>
          </a:p>
          <a:p>
            <a:pPr marL="342900" lvl="0" indent="-342900" algn="just">
              <a:lnSpc>
                <a:spcPct val="150000"/>
              </a:lnSpc>
              <a:buFont typeface="Wingdings" panose="05000000000000000000" pitchFamily="2" charset="2"/>
              <a:buChar char=""/>
            </a:pPr>
            <a:r>
              <a:rPr lang="en-IN" sz="2000" dirty="0">
                <a:latin typeface="Times New Roman" panose="02020603050405020304" pitchFamily="18" charset="0"/>
                <a:ea typeface="Times New Roman" panose="02020603050405020304" pitchFamily="18" charset="0"/>
                <a:cs typeface="Shruti" panose="020B0502040204020203" pitchFamily="34" charset="0"/>
              </a:rPr>
              <a:t>Development of appropriate water harvesting practices</a:t>
            </a:r>
            <a:endParaRPr lang="en-US" sz="2000" dirty="0">
              <a:latin typeface="Times New Roman" panose="02020603050405020304" pitchFamily="18" charset="0"/>
              <a:ea typeface="Times New Roman" panose="02020603050405020304" pitchFamily="18" charset="0"/>
              <a:cs typeface="Shruti" panose="020B0502040204020203" pitchFamily="34" charset="0"/>
            </a:endParaRPr>
          </a:p>
          <a:p>
            <a:pPr marL="342900" lvl="0" indent="-342900" algn="just">
              <a:lnSpc>
                <a:spcPct val="150000"/>
              </a:lnSpc>
              <a:buFont typeface="Wingdings" panose="05000000000000000000" pitchFamily="2" charset="2"/>
              <a:buChar char=""/>
            </a:pPr>
            <a:r>
              <a:rPr lang="en-IN" sz="2000" dirty="0">
                <a:latin typeface="Times New Roman" panose="02020603050405020304" pitchFamily="18" charset="0"/>
                <a:ea typeface="Times New Roman" panose="02020603050405020304" pitchFamily="18" charset="0"/>
                <a:cs typeface="Shruti" panose="020B0502040204020203" pitchFamily="34" charset="0"/>
              </a:rPr>
              <a:t>In situ soil moisture conservation measures</a:t>
            </a:r>
            <a:endParaRPr lang="en-US" sz="2000" dirty="0">
              <a:latin typeface="Times New Roman" panose="02020603050405020304" pitchFamily="18" charset="0"/>
              <a:ea typeface="Times New Roman" panose="02020603050405020304" pitchFamily="18" charset="0"/>
              <a:cs typeface="Shruti" panose="020B0502040204020203" pitchFamily="34" charset="0"/>
            </a:endParaRPr>
          </a:p>
          <a:p>
            <a:pPr marL="342900" lvl="0" indent="-342900" algn="just">
              <a:lnSpc>
                <a:spcPct val="150000"/>
              </a:lnSpc>
              <a:buFont typeface="Wingdings" panose="05000000000000000000" pitchFamily="2" charset="2"/>
              <a:buChar char=""/>
            </a:pPr>
            <a:r>
              <a:rPr lang="en-IN" sz="2000" dirty="0">
                <a:latin typeface="Times New Roman" panose="02020603050405020304" pitchFamily="18" charset="0"/>
                <a:ea typeface="Times New Roman" panose="02020603050405020304" pitchFamily="18" charset="0"/>
                <a:cs typeface="Shruti" panose="020B0502040204020203" pitchFamily="34" charset="0"/>
              </a:rPr>
              <a:t>Economic use of water in irrigation through practices such as drip irrigation, sprinkler irrigation, etc.</a:t>
            </a:r>
            <a:endParaRPr lang="en-US" sz="2000" dirty="0">
              <a:latin typeface="Times New Roman" panose="02020603050405020304" pitchFamily="18" charset="0"/>
              <a:ea typeface="Times New Roman" panose="02020603050405020304" pitchFamily="18" charset="0"/>
              <a:cs typeface="Shruti" panose="020B0502040204020203" pitchFamily="34" charset="0"/>
            </a:endParaRPr>
          </a:p>
          <a:p>
            <a:pPr marL="342900" lvl="0" indent="-342900" algn="just">
              <a:lnSpc>
                <a:spcPct val="150000"/>
              </a:lnSpc>
              <a:buFont typeface="Wingdings" panose="05000000000000000000" pitchFamily="2" charset="2"/>
              <a:buChar char=""/>
            </a:pPr>
            <a:r>
              <a:rPr lang="en-IN" sz="2000" dirty="0">
                <a:latin typeface="Times New Roman" panose="02020603050405020304" pitchFamily="18" charset="0"/>
                <a:ea typeface="Times New Roman" panose="02020603050405020304" pitchFamily="18" charset="0"/>
                <a:cs typeface="Shruti" panose="020B0502040204020203" pitchFamily="34" charset="0"/>
              </a:rPr>
              <a:t>Development of afforestation, agro-forestry and agro-horticulture practices</a:t>
            </a:r>
          </a:p>
        </p:txBody>
      </p:sp>
      <p:sp>
        <p:nvSpPr>
          <p:cNvPr id="4" name="Rectangle: Rounded Corners 10">
            <a:extLst>
              <a:ext uri="{FF2B5EF4-FFF2-40B4-BE49-F238E27FC236}">
                <a16:creationId xmlns="" xmlns:a16="http://schemas.microsoft.com/office/drawing/2014/main" id="{42A25918-C167-4DB3-BB74-0D2FCB0043D8}"/>
              </a:ext>
            </a:extLst>
          </p:cNvPr>
          <p:cNvSpPr/>
          <p:nvPr/>
        </p:nvSpPr>
        <p:spPr>
          <a:xfrm>
            <a:off x="3059256" y="107434"/>
            <a:ext cx="5990126" cy="5400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0" bIns="216000" rtlCol="0" anchor="ctr"/>
          <a:lstStyle/>
          <a:p>
            <a:pPr lvl="0" algn="ctr">
              <a:lnSpc>
                <a:spcPct val="150000"/>
              </a:lnSpc>
              <a:spcAft>
                <a:spcPts val="1000"/>
              </a:spcAft>
            </a:pPr>
            <a:r>
              <a:rPr lang="en-IN" sz="2800" b="1" dirty="0">
                <a:latin typeface="Times New Roman" pitchFamily="18" charset="0"/>
                <a:cs typeface="Times New Roman" pitchFamily="18" charset="0"/>
              </a:rPr>
              <a:t>Drought management strategy</a:t>
            </a:r>
            <a:endParaRPr lang="en-GB" sz="2800" dirty="0">
              <a:effectLst/>
              <a:latin typeface="Times New Roman" pitchFamily="18" charset="0"/>
              <a:ea typeface="Calibri" panose="020F0502020204030204" pitchFamily="34" charset="0"/>
              <a:cs typeface="Times New Roman" pitchFamily="18" charset="0"/>
            </a:endParaRPr>
          </a:p>
        </p:txBody>
      </p:sp>
      <p:sp>
        <p:nvSpPr>
          <p:cNvPr id="5" name="TextBox 4">
            <a:extLst>
              <a:ext uri="{FF2B5EF4-FFF2-40B4-BE49-F238E27FC236}">
                <a16:creationId xmlns="" xmlns:a16="http://schemas.microsoft.com/office/drawing/2014/main" id="{974ADA71-3575-4DE2-81CC-EE03B011873E}"/>
              </a:ext>
            </a:extLst>
          </p:cNvPr>
          <p:cNvSpPr txBox="1"/>
          <p:nvPr/>
        </p:nvSpPr>
        <p:spPr>
          <a:xfrm>
            <a:off x="6306204" y="704175"/>
            <a:ext cx="5806966" cy="5632311"/>
          </a:xfrm>
          <a:prstGeom prst="rect">
            <a:avLst/>
          </a:prstGeom>
          <a:solidFill>
            <a:srgbClr val="FFC3A0"/>
          </a:solidFill>
        </p:spPr>
        <p:txBody>
          <a:bodyPr wrap="square">
            <a:spAutoFit/>
          </a:bodyPr>
          <a:lstStyle/>
          <a:p>
            <a:pPr marL="342900" indent="-342900" algn="just">
              <a:lnSpc>
                <a:spcPct val="150000"/>
              </a:lnSpc>
              <a:buFont typeface="Wingdings" panose="05000000000000000000" pitchFamily="2" charset="2"/>
              <a:buChar char=""/>
            </a:pPr>
            <a:r>
              <a:rPr lang="en-IN" sz="2000" dirty="0">
                <a:latin typeface="Times New Roman" panose="02020603050405020304" pitchFamily="18" charset="0"/>
                <a:ea typeface="Times New Roman" panose="02020603050405020304" pitchFamily="18" charset="0"/>
                <a:cs typeface="Shruti" panose="020B0502040204020203" pitchFamily="34" charset="0"/>
              </a:rPr>
              <a:t>Reduction of evaporation from soil and water surfaces</a:t>
            </a:r>
            <a:endParaRPr lang="en-US" sz="2000" dirty="0">
              <a:latin typeface="Times New Roman" panose="02020603050405020304" pitchFamily="18" charset="0"/>
              <a:ea typeface="Times New Roman" panose="02020603050405020304" pitchFamily="18" charset="0"/>
              <a:cs typeface="Shruti" panose="020B0502040204020203" pitchFamily="34" charset="0"/>
            </a:endParaRPr>
          </a:p>
          <a:p>
            <a:pPr marL="342900" lvl="0" indent="-342900" algn="just">
              <a:lnSpc>
                <a:spcPct val="150000"/>
              </a:lnSpc>
              <a:buFont typeface="Wingdings" panose="05000000000000000000" pitchFamily="2" charset="2"/>
              <a:buChar char=""/>
            </a:pPr>
            <a:r>
              <a:rPr lang="en-IN" sz="2000" dirty="0">
                <a:latin typeface="Times New Roman" panose="02020603050405020304" pitchFamily="18" charset="0"/>
                <a:ea typeface="Times New Roman" panose="02020603050405020304" pitchFamily="18" charset="0"/>
                <a:cs typeface="Shruti" panose="020B0502040204020203" pitchFamily="34" charset="0"/>
              </a:rPr>
              <a:t>Development of fuel wood and fodder</a:t>
            </a:r>
            <a:endParaRPr lang="en-US" sz="2000" dirty="0">
              <a:latin typeface="Times New Roman" panose="02020603050405020304" pitchFamily="18" charset="0"/>
              <a:ea typeface="Times New Roman" panose="02020603050405020304" pitchFamily="18" charset="0"/>
              <a:cs typeface="Shruti" panose="020B0502040204020203" pitchFamily="34" charset="0"/>
            </a:endParaRPr>
          </a:p>
          <a:p>
            <a:pPr marL="342900" lvl="0" indent="-342900" algn="just">
              <a:lnSpc>
                <a:spcPct val="150000"/>
              </a:lnSpc>
              <a:buFont typeface="Wingdings" panose="05000000000000000000" pitchFamily="2" charset="2"/>
              <a:buChar char=""/>
            </a:pPr>
            <a:r>
              <a:rPr lang="en-IN" sz="2000" dirty="0">
                <a:latin typeface="Times New Roman" panose="02020603050405020304" pitchFamily="18" charset="0"/>
                <a:ea typeface="Times New Roman" panose="02020603050405020304" pitchFamily="18" charset="0"/>
                <a:cs typeface="Shruti" panose="020B0502040204020203" pitchFamily="34" charset="0"/>
              </a:rPr>
              <a:t>Sand dune stabilization</a:t>
            </a:r>
            <a:endParaRPr lang="en-US" sz="2000" dirty="0">
              <a:latin typeface="Times New Roman" panose="02020603050405020304" pitchFamily="18" charset="0"/>
              <a:ea typeface="Times New Roman" panose="02020603050405020304" pitchFamily="18" charset="0"/>
              <a:cs typeface="Shruti" panose="020B0502040204020203" pitchFamily="34" charset="0"/>
            </a:endParaRPr>
          </a:p>
          <a:p>
            <a:pPr marL="342900" lvl="0" indent="-342900" algn="just">
              <a:lnSpc>
                <a:spcPct val="150000"/>
              </a:lnSpc>
              <a:buFont typeface="Wingdings" panose="05000000000000000000" pitchFamily="2" charset="2"/>
              <a:buChar char=""/>
            </a:pPr>
            <a:r>
              <a:rPr lang="en-IN" sz="2000" dirty="0">
                <a:latin typeface="Times New Roman" panose="02020603050405020304" pitchFamily="18" charset="0"/>
                <a:ea typeface="Times New Roman" panose="02020603050405020304" pitchFamily="18" charset="0"/>
                <a:cs typeface="Shruti" panose="020B0502040204020203" pitchFamily="34" charset="0"/>
              </a:rPr>
              <a:t>Drought-proofing of a region calls for integrated approach, taking into account the multi-dimensional interlinkages between various natural resources, environment and local socio-economic factors.</a:t>
            </a:r>
            <a:endParaRPr lang="en-US" sz="2000" dirty="0">
              <a:latin typeface="Times New Roman" panose="02020603050405020304" pitchFamily="18" charset="0"/>
              <a:ea typeface="Times New Roman" panose="02020603050405020304" pitchFamily="18" charset="0"/>
              <a:cs typeface="Shruti" panose="020B0502040204020203" pitchFamily="34" charset="0"/>
            </a:endParaRPr>
          </a:p>
          <a:p>
            <a:pPr marL="342900" lvl="0" indent="-342900" algn="just">
              <a:lnSpc>
                <a:spcPct val="150000"/>
              </a:lnSpc>
              <a:buFont typeface="Wingdings" panose="05000000000000000000" pitchFamily="2" charset="2"/>
              <a:buChar char=""/>
            </a:pPr>
            <a:r>
              <a:rPr lang="en-IN" sz="2000" dirty="0">
                <a:latin typeface="Times New Roman" panose="02020603050405020304" pitchFamily="18" charset="0"/>
                <a:ea typeface="Times New Roman" panose="02020603050405020304" pitchFamily="18" charset="0"/>
                <a:cs typeface="Shruti" panose="020B0502040204020203" pitchFamily="34" charset="0"/>
              </a:rPr>
              <a:t>Salient features of water harvesting, which forms an important component in modification of drought components is described in the next sub-section.</a:t>
            </a:r>
          </a:p>
        </p:txBody>
      </p:sp>
    </p:spTree>
    <p:extLst>
      <p:ext uri="{BB962C8B-B14F-4D97-AF65-F5344CB8AC3E}">
        <p14:creationId xmlns:p14="http://schemas.microsoft.com/office/powerpoint/2010/main" val="17590080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ool wallpapers: Thank you | Thank you wallpaper, Thank you pictures, Thank  you images">
            <a:extLst>
              <a:ext uri="{FF2B5EF4-FFF2-40B4-BE49-F238E27FC236}">
                <a16:creationId xmlns="" xmlns:a16="http://schemas.microsoft.com/office/drawing/2014/main" id="{6F3A3A1C-DB93-49D3-A10A-7EBD34D3884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 y="19050"/>
            <a:ext cx="8934450" cy="6838949"/>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Enquiry » Bright Mind Institute">
            <a:extLst>
              <a:ext uri="{FF2B5EF4-FFF2-40B4-BE49-F238E27FC236}">
                <a16:creationId xmlns="" xmlns:a16="http://schemas.microsoft.com/office/drawing/2014/main" id="{2BBEB1DD-71C2-4AF0-BE89-E6CA13B29A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1209675"/>
            <a:ext cx="3429000" cy="443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2221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974ADA71-3575-4DE2-81CC-EE03B011873E}"/>
              </a:ext>
            </a:extLst>
          </p:cNvPr>
          <p:cNvSpPr txBox="1"/>
          <p:nvPr/>
        </p:nvSpPr>
        <p:spPr>
          <a:xfrm>
            <a:off x="180854" y="1277007"/>
            <a:ext cx="11837720" cy="4708981"/>
          </a:xfrm>
          <a:prstGeom prst="rect">
            <a:avLst/>
          </a:prstGeom>
          <a:solidFill>
            <a:srgbClr val="FFC3A0"/>
          </a:solidFill>
        </p:spPr>
        <p:txBody>
          <a:bodyPr wrap="square">
            <a:spAutoFit/>
          </a:bodyPr>
          <a:lstStyle/>
          <a:p>
            <a:pPr marL="342900" lvl="0" indent="-342900" algn="just">
              <a:lnSpc>
                <a:spcPct val="150000"/>
              </a:lnSpc>
              <a:buFont typeface="Wingdings" panose="05000000000000000000" pitchFamily="2" charset="2"/>
              <a:buChar char=""/>
            </a:pPr>
            <a:r>
              <a:rPr lang="en-IN" sz="2000" dirty="0" err="1"/>
              <a:t>Eslamian</a:t>
            </a:r>
            <a:r>
              <a:rPr lang="en-IN" sz="2000" dirty="0"/>
              <a:t> S. (2017) Handbook of Drought and Water Scarcity. Francis and Taylor, CRC Group.</a:t>
            </a:r>
          </a:p>
          <a:p>
            <a:pPr marL="342900" lvl="0" indent="-342900" algn="just">
              <a:lnSpc>
                <a:spcPct val="150000"/>
              </a:lnSpc>
              <a:buFont typeface="Wingdings" panose="05000000000000000000" pitchFamily="2" charset="2"/>
              <a:buChar char=""/>
            </a:pPr>
            <a:r>
              <a:rPr lang="en-IN" sz="2000" dirty="0"/>
              <a:t>Manual for Drought Management. (2016) Department of Agriculture, Cooperation &amp; Farmers Welfare, Ministry of Agriculture &amp; Farmers Welfare, Government of India, New Delhi.</a:t>
            </a:r>
          </a:p>
          <a:p>
            <a:pPr marL="342900" lvl="0" indent="-342900" algn="just">
              <a:lnSpc>
                <a:spcPct val="150000"/>
              </a:lnSpc>
              <a:buFont typeface="Wingdings" panose="05000000000000000000" pitchFamily="2" charset="2"/>
              <a:buChar char=""/>
            </a:pPr>
            <a:r>
              <a:rPr lang="en-IN" sz="2000" dirty="0"/>
              <a:t>Roy P. S., </a:t>
            </a:r>
            <a:r>
              <a:rPr lang="en-IN" sz="2000" dirty="0" err="1"/>
              <a:t>Dwidedi</a:t>
            </a:r>
            <a:r>
              <a:rPr lang="en-IN" sz="2000" dirty="0"/>
              <a:t> R. S., and </a:t>
            </a:r>
            <a:r>
              <a:rPr lang="en-IN" sz="2000" dirty="0" err="1"/>
              <a:t>Vijayan</a:t>
            </a:r>
            <a:r>
              <a:rPr lang="en-IN" sz="2000" dirty="0"/>
              <a:t> D. (2010) Remote Sensing Applications. National Remote Sensing Centre.</a:t>
            </a:r>
          </a:p>
          <a:p>
            <a:pPr marL="342900" lvl="0" indent="-342900" algn="just">
              <a:lnSpc>
                <a:spcPct val="150000"/>
              </a:lnSpc>
              <a:buFont typeface="Wingdings" panose="05000000000000000000" pitchFamily="2" charset="2"/>
              <a:buChar char=""/>
            </a:pPr>
            <a:r>
              <a:rPr lang="en-IN" sz="2000" dirty="0" err="1"/>
              <a:t>Subramanya</a:t>
            </a:r>
            <a:r>
              <a:rPr lang="en-IN" sz="2000" dirty="0"/>
              <a:t>, K. (2018). Engineering Hydrology. Tata McGraw-Hill publishing Company Limited.</a:t>
            </a:r>
          </a:p>
          <a:p>
            <a:pPr marL="342900" lvl="0" indent="-342900" algn="just">
              <a:lnSpc>
                <a:spcPct val="150000"/>
              </a:lnSpc>
              <a:buFont typeface="Wingdings" panose="05000000000000000000" pitchFamily="2" charset="2"/>
              <a:buChar char=""/>
            </a:pPr>
            <a:r>
              <a:rPr lang="en-IN" sz="2000" u="sng" dirty="0">
                <a:hlinkClick r:id="rId2"/>
              </a:rPr>
              <a:t>https://drought.unl.edu/Education/DroughtforKids/Glossary.aspx#:~:text=drought%3A%20less%20rainfall%20than%20is,%2C%20group%2C%20or%20environmental%20sector</a:t>
            </a:r>
            <a:r>
              <a:rPr lang="en-IN" sz="2000" dirty="0"/>
              <a:t>.</a:t>
            </a:r>
          </a:p>
          <a:p>
            <a:pPr marL="342900" lvl="0" indent="-342900" algn="just">
              <a:lnSpc>
                <a:spcPct val="150000"/>
              </a:lnSpc>
              <a:buFont typeface="Wingdings" panose="05000000000000000000" pitchFamily="2" charset="2"/>
              <a:buChar char=""/>
            </a:pPr>
            <a:r>
              <a:rPr lang="en-IN" sz="2000" u="sng" dirty="0">
                <a:hlinkClick r:id="rId3"/>
              </a:rPr>
              <a:t>https://serc.carleton.edu/eslabs/drought/drought_glossary.html</a:t>
            </a:r>
            <a:endParaRPr lang="en-IN" sz="2000" u="sng" dirty="0"/>
          </a:p>
          <a:p>
            <a:pPr marL="342900" lvl="0" indent="-342900" algn="just">
              <a:lnSpc>
                <a:spcPct val="150000"/>
              </a:lnSpc>
              <a:buFont typeface="Wingdings" panose="05000000000000000000" pitchFamily="2" charset="2"/>
              <a:buChar char=""/>
            </a:pPr>
            <a:r>
              <a:rPr lang="en-IN" sz="2000" u="sng" dirty="0">
                <a:hlinkClick r:id="rId4"/>
              </a:rPr>
              <a:t>https://glossary.ametsoc.org/wiki/Drought</a:t>
            </a:r>
            <a:endParaRPr lang="en-US" sz="2000" dirty="0">
              <a:latin typeface="Times New Roman" panose="02020603050405020304" pitchFamily="18" charset="0"/>
              <a:ea typeface="Times New Roman" panose="02020603050405020304" pitchFamily="18" charset="0"/>
              <a:cs typeface="Shruti" panose="020B0502040204020203" pitchFamily="34" charset="0"/>
            </a:endParaRPr>
          </a:p>
          <a:p>
            <a:pPr marL="342900" indent="-342900" algn="just">
              <a:lnSpc>
                <a:spcPct val="150000"/>
              </a:lnSpc>
              <a:buFont typeface="Wingdings" panose="05000000000000000000" pitchFamily="2" charset="2"/>
              <a:buChar char=""/>
            </a:pPr>
            <a:endParaRPr lang="en-IN" sz="2000" dirty="0">
              <a:latin typeface="Times New Roman" panose="02020603050405020304" pitchFamily="18" charset="0"/>
              <a:ea typeface="Times New Roman" panose="02020603050405020304" pitchFamily="18" charset="0"/>
              <a:cs typeface="Shruti" panose="020B0502040204020203" pitchFamily="34" charset="0"/>
            </a:endParaRPr>
          </a:p>
        </p:txBody>
      </p:sp>
      <p:sp>
        <p:nvSpPr>
          <p:cNvPr id="4" name="Rectangle: Rounded Corners 10">
            <a:extLst>
              <a:ext uri="{FF2B5EF4-FFF2-40B4-BE49-F238E27FC236}">
                <a16:creationId xmlns="" xmlns:a16="http://schemas.microsoft.com/office/drawing/2014/main" id="{42A25918-C167-4DB3-BB74-0D2FCB0043D8}"/>
              </a:ext>
            </a:extLst>
          </p:cNvPr>
          <p:cNvSpPr/>
          <p:nvPr/>
        </p:nvSpPr>
        <p:spPr>
          <a:xfrm>
            <a:off x="3059256" y="154732"/>
            <a:ext cx="5990126" cy="5400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0" bIns="216000" rtlCol="0" anchor="ctr"/>
          <a:lstStyle/>
          <a:p>
            <a:pPr algn="ctr">
              <a:lnSpc>
                <a:spcPct val="150000"/>
              </a:lnSpc>
              <a:spcAft>
                <a:spcPts val="1000"/>
              </a:spcAft>
            </a:pPr>
            <a:r>
              <a:rPr lang="en-IN" sz="2800" b="1" dirty="0">
                <a:latin typeface="Times New Roman" pitchFamily="18" charset="0"/>
                <a:cs typeface="Times New Roman" pitchFamily="18" charset="0"/>
              </a:rPr>
              <a:t>References</a:t>
            </a:r>
            <a:endParaRPr lang="en-GB"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759008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 xmlns:a16="http://schemas.microsoft.com/office/drawing/2014/main" id="{B79A7E85-A81B-438F-9FEB-17BD627DC4FC}"/>
              </a:ext>
            </a:extLst>
          </p:cNvPr>
          <p:cNvSpPr txBox="1"/>
          <p:nvPr/>
        </p:nvSpPr>
        <p:spPr>
          <a:xfrm>
            <a:off x="1238866" y="554630"/>
            <a:ext cx="10953134" cy="570925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342900" lvl="0" indent="-360000" algn="just">
              <a:spcBef>
                <a:spcPts val="600"/>
              </a:spcBef>
              <a:buFont typeface="Courier New" panose="02070309020205020404" pitchFamily="49" charset="0"/>
              <a:buChar char="o"/>
            </a:pPr>
            <a:r>
              <a:rPr lang="en-IN" sz="2000" b="1" dirty="0">
                <a:latin typeface="Times New Roman" pitchFamily="18" charset="0"/>
                <a:cs typeface="Times New Roman" pitchFamily="18" charset="0"/>
              </a:rPr>
              <a:t>Absolute drought: </a:t>
            </a:r>
            <a:r>
              <a:rPr lang="en-IN" sz="2000" dirty="0">
                <a:latin typeface="Times New Roman" pitchFamily="18" charset="0"/>
                <a:cs typeface="Times New Roman" pitchFamily="18" charset="0"/>
              </a:rPr>
              <a:t>In British </a:t>
            </a:r>
            <a:r>
              <a:rPr lang="en-IN" sz="2000" dirty="0">
                <a:latin typeface="Times New Roman" pitchFamily="18" charset="0"/>
                <a:cs typeface="Times New Roman" pitchFamily="18" charset="0"/>
                <a:hlinkClick r:id="rId2" tooltip="Climatology"/>
              </a:rPr>
              <a:t>climatology</a:t>
            </a:r>
            <a:r>
              <a:rPr lang="en-IN" sz="2000" dirty="0">
                <a:latin typeface="Times New Roman" pitchFamily="18" charset="0"/>
                <a:cs typeface="Times New Roman" pitchFamily="18" charset="0"/>
              </a:rPr>
              <a:t>, a </a:t>
            </a:r>
            <a:r>
              <a:rPr lang="en-IN" sz="2000" dirty="0">
                <a:latin typeface="Times New Roman" pitchFamily="18" charset="0"/>
                <a:cs typeface="Times New Roman" pitchFamily="18" charset="0"/>
                <a:hlinkClick r:id="rId3" tooltip="Drought"/>
              </a:rPr>
              <a:t>drought</a:t>
            </a:r>
            <a:r>
              <a:rPr lang="en-IN" sz="2000" dirty="0">
                <a:latin typeface="Times New Roman" pitchFamily="18" charset="0"/>
                <a:cs typeface="Times New Roman" pitchFamily="18" charset="0"/>
              </a:rPr>
              <a:t> period of at least 15 days during which no measurable daily </a:t>
            </a:r>
            <a:r>
              <a:rPr lang="en-IN" sz="2000" dirty="0">
                <a:latin typeface="Times New Roman" pitchFamily="18" charset="0"/>
                <a:cs typeface="Times New Roman" pitchFamily="18" charset="0"/>
                <a:hlinkClick r:id="rId4" tooltip="Precipitation"/>
              </a:rPr>
              <a:t>precipitation</a:t>
            </a:r>
            <a:r>
              <a:rPr lang="en-IN" sz="2000" dirty="0">
                <a:latin typeface="Times New Roman" pitchFamily="18" charset="0"/>
                <a:cs typeface="Times New Roman" pitchFamily="18" charset="0"/>
              </a:rPr>
              <a:t> has fallen.</a:t>
            </a:r>
          </a:p>
          <a:p>
            <a:pPr marL="342900" lvl="0" indent="-360000" algn="just">
              <a:spcBef>
                <a:spcPts val="600"/>
              </a:spcBef>
              <a:buFont typeface="Courier New" panose="02070309020205020404" pitchFamily="49" charset="0"/>
              <a:buChar char="o"/>
            </a:pPr>
            <a:r>
              <a:rPr lang="en-IN" sz="2000" b="1" dirty="0">
                <a:latin typeface="Times New Roman" pitchFamily="18" charset="0"/>
                <a:cs typeface="Times New Roman" pitchFamily="18" charset="0"/>
              </a:rPr>
              <a:t>Agricultural drought: </a:t>
            </a:r>
            <a:r>
              <a:rPr lang="en-IN" sz="2000" dirty="0">
                <a:latin typeface="Times New Roman" pitchFamily="18" charset="0"/>
                <a:cs typeface="Times New Roman" pitchFamily="18" charset="0"/>
              </a:rPr>
              <a:t>Conditions that result in adverse crop responses, usually because plants cannot meet </a:t>
            </a:r>
            <a:r>
              <a:rPr lang="en-IN" sz="2000" dirty="0">
                <a:latin typeface="Times New Roman" pitchFamily="18" charset="0"/>
                <a:cs typeface="Times New Roman" pitchFamily="18" charset="0"/>
                <a:hlinkClick r:id="rId5" tooltip="Potential transpiration"/>
              </a:rPr>
              <a:t>potential transpiration</a:t>
            </a:r>
            <a:r>
              <a:rPr lang="en-IN" sz="2000" dirty="0">
                <a:latin typeface="Times New Roman" pitchFamily="18" charset="0"/>
                <a:cs typeface="Times New Roman" pitchFamily="18" charset="0"/>
              </a:rPr>
              <a:t> as a result of high atmospheric demand and/or limited </a:t>
            </a:r>
            <a:r>
              <a:rPr lang="en-IN" sz="2000" dirty="0">
                <a:latin typeface="Times New Roman" pitchFamily="18" charset="0"/>
                <a:cs typeface="Times New Roman" pitchFamily="18" charset="0"/>
                <a:hlinkClick r:id="rId6" tooltip="Soil moisture"/>
              </a:rPr>
              <a:t>soil moisture</a:t>
            </a:r>
            <a:r>
              <a:rPr lang="en-IN" sz="2000" dirty="0">
                <a:latin typeface="Times New Roman" pitchFamily="18" charset="0"/>
                <a:cs typeface="Times New Roman" pitchFamily="18" charset="0"/>
              </a:rPr>
              <a:t>.</a:t>
            </a:r>
          </a:p>
          <a:p>
            <a:pPr marL="342900" lvl="0" indent="-360000" algn="just">
              <a:spcBef>
                <a:spcPts val="600"/>
              </a:spcBef>
              <a:buFont typeface="Courier New" panose="02070309020205020404" pitchFamily="49" charset="0"/>
              <a:buChar char="o"/>
            </a:pPr>
            <a:r>
              <a:rPr lang="en-IN" sz="2000" b="1" dirty="0">
                <a:latin typeface="Times New Roman" pitchFamily="18" charset="0"/>
                <a:cs typeface="Times New Roman" pitchFamily="18" charset="0"/>
              </a:rPr>
              <a:t>Drought index</a:t>
            </a:r>
            <a:r>
              <a:rPr lang="en-IN" sz="2000" dirty="0">
                <a:latin typeface="Times New Roman" pitchFamily="18" charset="0"/>
                <a:cs typeface="Times New Roman" pitchFamily="18" charset="0"/>
              </a:rPr>
              <a:t>: a numerical scale that scientists use to describe the severity of a drought. Scientists take many kinds of data (like stream flow, rainfall, temperature, and snowpack) and "blend" it into a single number, called a drought index </a:t>
            </a:r>
            <a:r>
              <a:rPr lang="en-IN" sz="2000" i="1" dirty="0">
                <a:latin typeface="Times New Roman" pitchFamily="18" charset="0"/>
                <a:cs typeface="Times New Roman" pitchFamily="18" charset="0"/>
              </a:rPr>
              <a:t>value</a:t>
            </a:r>
            <a:r>
              <a:rPr lang="en-IN" sz="2000" dirty="0">
                <a:latin typeface="Times New Roman" pitchFamily="18" charset="0"/>
                <a:cs typeface="Times New Roman" pitchFamily="18" charset="0"/>
              </a:rPr>
              <a:t>, to make it easier to understand the drought conditions of a particular area.</a:t>
            </a:r>
          </a:p>
          <a:p>
            <a:pPr marL="342900" lvl="0" indent="-360000" algn="just">
              <a:spcBef>
                <a:spcPts val="600"/>
              </a:spcBef>
              <a:buFont typeface="Courier New" panose="02070309020205020404" pitchFamily="49" charset="0"/>
              <a:buChar char="o"/>
            </a:pPr>
            <a:r>
              <a:rPr lang="en-IN" sz="2000" b="1" dirty="0">
                <a:latin typeface="Times New Roman" pitchFamily="18" charset="0"/>
                <a:cs typeface="Times New Roman" pitchFamily="18" charset="0"/>
              </a:rPr>
              <a:t>Drought</a:t>
            </a:r>
            <a:r>
              <a:rPr lang="en-IN" sz="2000" dirty="0">
                <a:latin typeface="Times New Roman" pitchFamily="18" charset="0"/>
                <a:cs typeface="Times New Roman" pitchFamily="18" charset="0"/>
              </a:rPr>
              <a:t>: less rainfall than is expected over an extended period of time, usually several months or longer. Or, more formally, it is a deficiency of rainfall over a period of time, resulting in a water shortage for some activity, group, or environmental sector.</a:t>
            </a:r>
          </a:p>
          <a:p>
            <a:pPr marL="342900" lvl="0" indent="-360000" algn="just">
              <a:spcBef>
                <a:spcPts val="600"/>
              </a:spcBef>
              <a:buFont typeface="Courier New" panose="02070309020205020404" pitchFamily="49" charset="0"/>
              <a:buChar char="o"/>
            </a:pPr>
            <a:r>
              <a:rPr lang="en-IN" sz="2000" b="1" dirty="0">
                <a:latin typeface="Times New Roman" pitchFamily="18" charset="0"/>
                <a:cs typeface="Times New Roman" pitchFamily="18" charset="0"/>
              </a:rPr>
              <a:t>Dry spell: </a:t>
            </a:r>
            <a:r>
              <a:rPr lang="en-IN" sz="2000" dirty="0">
                <a:latin typeface="Times New Roman" pitchFamily="18" charset="0"/>
                <a:cs typeface="Times New Roman" pitchFamily="18" charset="0"/>
              </a:rPr>
              <a:t>A period of </a:t>
            </a:r>
            <a:r>
              <a:rPr lang="en-IN" sz="2000" dirty="0">
                <a:latin typeface="Times New Roman" pitchFamily="18" charset="0"/>
                <a:cs typeface="Times New Roman" pitchFamily="18" charset="0"/>
                <a:hlinkClick r:id="rId4" tooltip="Precipitation"/>
              </a:rPr>
              <a:t>precipitation</a:t>
            </a:r>
            <a:r>
              <a:rPr lang="en-IN" sz="2000" dirty="0">
                <a:latin typeface="Times New Roman" pitchFamily="18" charset="0"/>
                <a:cs typeface="Times New Roman" pitchFamily="18" charset="0"/>
              </a:rPr>
              <a:t> below a specified amount. The specific period and </a:t>
            </a:r>
            <a:r>
              <a:rPr lang="en-IN" sz="2000" dirty="0">
                <a:latin typeface="Times New Roman" pitchFamily="18" charset="0"/>
                <a:cs typeface="Times New Roman" pitchFamily="18" charset="0"/>
                <a:hlinkClick r:id="rId7" tooltip="Amount of precipitation"/>
              </a:rPr>
              <a:t>amount of precipitation</a:t>
            </a:r>
            <a:r>
              <a:rPr lang="en-IN" sz="2000" dirty="0">
                <a:latin typeface="Times New Roman" pitchFamily="18" charset="0"/>
                <a:cs typeface="Times New Roman" pitchFamily="18" charset="0"/>
              </a:rPr>
              <a:t> vary depending on the particular activity under discussion.</a:t>
            </a:r>
          </a:p>
          <a:p>
            <a:pPr marL="342900" lvl="0" indent="-360000" algn="just">
              <a:spcBef>
                <a:spcPts val="600"/>
              </a:spcBef>
              <a:buFont typeface="Courier New" panose="02070309020205020404" pitchFamily="49" charset="0"/>
              <a:buChar char="o"/>
            </a:pPr>
            <a:r>
              <a:rPr lang="en-IN" sz="2000" b="1" dirty="0">
                <a:latin typeface="Times New Roman" pitchFamily="18" charset="0"/>
                <a:cs typeface="Times New Roman" pitchFamily="18" charset="0"/>
              </a:rPr>
              <a:t>Hydrological drought: </a:t>
            </a:r>
            <a:r>
              <a:rPr lang="en-IN" sz="2000" dirty="0">
                <a:latin typeface="Times New Roman" pitchFamily="18" charset="0"/>
                <a:cs typeface="Times New Roman" pitchFamily="18" charset="0"/>
              </a:rPr>
              <a:t>Prolonged period of below-normal </a:t>
            </a:r>
            <a:r>
              <a:rPr lang="en-IN" sz="2000" dirty="0">
                <a:latin typeface="Times New Roman" pitchFamily="18" charset="0"/>
                <a:cs typeface="Times New Roman" pitchFamily="18" charset="0"/>
                <a:hlinkClick r:id="rId4" tooltip="Precipitation"/>
              </a:rPr>
              <a:t>precipitation</a:t>
            </a:r>
            <a:r>
              <a:rPr lang="en-IN" sz="2000" dirty="0">
                <a:latin typeface="Times New Roman" pitchFamily="18" charset="0"/>
                <a:cs typeface="Times New Roman" pitchFamily="18" charset="0"/>
              </a:rPr>
              <a:t>, causing deficiencies in water supply, as measured by below-normal </a:t>
            </a:r>
            <a:r>
              <a:rPr lang="en-IN" sz="2000" dirty="0">
                <a:latin typeface="Times New Roman" pitchFamily="18" charset="0"/>
                <a:cs typeface="Times New Roman" pitchFamily="18" charset="0"/>
                <a:hlinkClick r:id="rId8" tooltip="Streamflow"/>
              </a:rPr>
              <a:t>stream flow</a:t>
            </a:r>
            <a:r>
              <a:rPr lang="en-IN" sz="2000" dirty="0">
                <a:latin typeface="Times New Roman" pitchFamily="18" charset="0"/>
                <a:cs typeface="Times New Roman" pitchFamily="18" charset="0"/>
              </a:rPr>
              <a:t>, lake and </a:t>
            </a:r>
            <a:r>
              <a:rPr lang="en-IN" sz="2000" dirty="0">
                <a:latin typeface="Times New Roman" pitchFamily="18" charset="0"/>
                <a:cs typeface="Times New Roman" pitchFamily="18" charset="0"/>
                <a:hlinkClick r:id="rId9" tooltip="Reservoir"/>
              </a:rPr>
              <a:t>reservoir</a:t>
            </a:r>
            <a:r>
              <a:rPr lang="en-IN" sz="2000" dirty="0">
                <a:latin typeface="Times New Roman" pitchFamily="18" charset="0"/>
                <a:cs typeface="Times New Roman" pitchFamily="18" charset="0"/>
              </a:rPr>
              <a:t> levels, </a:t>
            </a:r>
            <a:r>
              <a:rPr lang="en-IN" sz="2000" dirty="0">
                <a:latin typeface="Times New Roman" pitchFamily="18" charset="0"/>
                <a:cs typeface="Times New Roman" pitchFamily="18" charset="0"/>
                <a:hlinkClick r:id="rId10" tooltip="Groundwater levels"/>
              </a:rPr>
              <a:t>groundwater levels</a:t>
            </a:r>
            <a:r>
              <a:rPr lang="en-IN" sz="2000" dirty="0">
                <a:latin typeface="Times New Roman" pitchFamily="18" charset="0"/>
                <a:cs typeface="Times New Roman" pitchFamily="18" charset="0"/>
              </a:rPr>
              <a:t>, and depleted </a:t>
            </a:r>
            <a:r>
              <a:rPr lang="en-IN" sz="2000" dirty="0">
                <a:latin typeface="Times New Roman" pitchFamily="18" charset="0"/>
                <a:cs typeface="Times New Roman" pitchFamily="18" charset="0"/>
                <a:hlinkClick r:id="rId11" tooltip="Soil moisture content"/>
              </a:rPr>
              <a:t>soil moisture content</a:t>
            </a:r>
            <a:r>
              <a:rPr lang="en-IN" sz="2000" dirty="0">
                <a:latin typeface="Times New Roman" pitchFamily="18" charset="0"/>
                <a:cs typeface="Times New Roman" pitchFamily="18" charset="0"/>
              </a:rPr>
              <a:t>.</a:t>
            </a:r>
            <a:endParaRPr lang="en-GB" sz="2000" dirty="0">
              <a:effectLst/>
              <a:latin typeface="Times New Roman" pitchFamily="18" charset="0"/>
              <a:ea typeface="Calibri" panose="020F0502020204030204" pitchFamily="34" charset="0"/>
              <a:cs typeface="Times New Roman" pitchFamily="18" charset="0"/>
            </a:endParaRPr>
          </a:p>
        </p:txBody>
      </p:sp>
      <p:sp>
        <p:nvSpPr>
          <p:cNvPr id="8" name="Rectangle: Rounded Corners 7">
            <a:extLst>
              <a:ext uri="{FF2B5EF4-FFF2-40B4-BE49-F238E27FC236}">
                <a16:creationId xmlns="" xmlns:a16="http://schemas.microsoft.com/office/drawing/2014/main" id="{FA5F1B96-46C9-4838-90D5-4432699F314B}"/>
              </a:ext>
            </a:extLst>
          </p:cNvPr>
          <p:cNvSpPr/>
          <p:nvPr/>
        </p:nvSpPr>
        <p:spPr>
          <a:xfrm>
            <a:off x="0" y="0"/>
            <a:ext cx="1238866" cy="68580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bg1"/>
                </a:solidFill>
                <a:latin typeface="Times New Roman" pitchFamily="18" charset="0"/>
                <a:cs typeface="Times New Roman" pitchFamily="18" charset="0"/>
              </a:rPr>
              <a:t>G</a:t>
            </a:r>
          </a:p>
          <a:p>
            <a:pPr algn="ctr"/>
            <a:r>
              <a:rPr lang="en-GB" sz="4800" dirty="0">
                <a:solidFill>
                  <a:schemeClr val="bg1"/>
                </a:solidFill>
                <a:latin typeface="Times New Roman" pitchFamily="18" charset="0"/>
                <a:cs typeface="Times New Roman" pitchFamily="18" charset="0"/>
              </a:rPr>
              <a:t>L</a:t>
            </a:r>
          </a:p>
          <a:p>
            <a:pPr algn="ctr"/>
            <a:r>
              <a:rPr lang="en-GB" sz="4800" dirty="0">
                <a:solidFill>
                  <a:schemeClr val="bg1"/>
                </a:solidFill>
                <a:latin typeface="Times New Roman" pitchFamily="18" charset="0"/>
                <a:cs typeface="Times New Roman" pitchFamily="18" charset="0"/>
              </a:rPr>
              <a:t>O</a:t>
            </a:r>
          </a:p>
          <a:p>
            <a:pPr algn="ctr"/>
            <a:r>
              <a:rPr lang="en-GB" sz="4800" dirty="0">
                <a:solidFill>
                  <a:schemeClr val="bg1"/>
                </a:solidFill>
                <a:latin typeface="Times New Roman" pitchFamily="18" charset="0"/>
                <a:cs typeface="Times New Roman" pitchFamily="18" charset="0"/>
              </a:rPr>
              <a:t>S</a:t>
            </a:r>
          </a:p>
          <a:p>
            <a:pPr algn="ctr"/>
            <a:r>
              <a:rPr lang="en-GB" sz="4800" dirty="0">
                <a:solidFill>
                  <a:schemeClr val="bg1"/>
                </a:solidFill>
                <a:latin typeface="Times New Roman" pitchFamily="18" charset="0"/>
                <a:cs typeface="Times New Roman" pitchFamily="18" charset="0"/>
              </a:rPr>
              <a:t>S</a:t>
            </a:r>
          </a:p>
          <a:p>
            <a:pPr algn="ctr"/>
            <a:r>
              <a:rPr lang="en-GB" sz="4800" dirty="0">
                <a:solidFill>
                  <a:schemeClr val="bg1"/>
                </a:solidFill>
                <a:latin typeface="Times New Roman" pitchFamily="18" charset="0"/>
                <a:cs typeface="Times New Roman" pitchFamily="18" charset="0"/>
              </a:rPr>
              <a:t>A</a:t>
            </a:r>
          </a:p>
          <a:p>
            <a:pPr algn="ctr"/>
            <a:r>
              <a:rPr lang="en-GB" sz="4800" dirty="0">
                <a:solidFill>
                  <a:schemeClr val="bg1"/>
                </a:solidFill>
                <a:latin typeface="Times New Roman" pitchFamily="18" charset="0"/>
                <a:cs typeface="Times New Roman" pitchFamily="18" charset="0"/>
              </a:rPr>
              <a:t>R</a:t>
            </a:r>
          </a:p>
          <a:p>
            <a:pPr algn="ctr"/>
            <a:r>
              <a:rPr lang="en-GB" sz="4800" dirty="0">
                <a:solidFill>
                  <a:schemeClr val="bg1"/>
                </a:solidFill>
                <a:latin typeface="Times New Roman" pitchFamily="18" charset="0"/>
                <a:cs typeface="Times New Roman" pitchFamily="18" charset="0"/>
              </a:rPr>
              <a:t>Y</a:t>
            </a:r>
          </a:p>
        </p:txBody>
      </p:sp>
    </p:spTree>
    <p:extLst>
      <p:ext uri="{BB962C8B-B14F-4D97-AF65-F5344CB8AC3E}">
        <p14:creationId xmlns:p14="http://schemas.microsoft.com/office/powerpoint/2010/main" val="12430803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6178" t="12813" r="24100" b="8125"/>
          <a:stretch/>
        </p:blipFill>
        <p:spPr bwMode="auto">
          <a:xfrm>
            <a:off x="0" y="0"/>
            <a:ext cx="12191999" cy="67441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7088975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 xmlns:a16="http://schemas.microsoft.com/office/drawing/2014/main" id="{B79A7E85-A81B-438F-9FEB-17BD627DC4FC}"/>
              </a:ext>
            </a:extLst>
          </p:cNvPr>
          <p:cNvSpPr txBox="1"/>
          <p:nvPr/>
        </p:nvSpPr>
        <p:spPr>
          <a:xfrm>
            <a:off x="1238866" y="1169220"/>
            <a:ext cx="10953134" cy="447814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342900" lvl="0" indent="-360000" algn="just">
              <a:spcBef>
                <a:spcPts val="600"/>
              </a:spcBef>
              <a:buFont typeface="Courier New" panose="02070309020205020404" pitchFamily="49" charset="0"/>
              <a:buChar char="o"/>
            </a:pPr>
            <a:r>
              <a:rPr lang="en-IN" sz="2000" b="1" dirty="0">
                <a:latin typeface="Times New Roman" pitchFamily="18" charset="0"/>
                <a:cs typeface="Times New Roman" pitchFamily="18" charset="0"/>
              </a:rPr>
              <a:t>Meteorological drought:</a:t>
            </a:r>
            <a:r>
              <a:rPr lang="en-IN" sz="2000" dirty="0">
                <a:latin typeface="Times New Roman" pitchFamily="18" charset="0"/>
                <a:cs typeface="Times New Roman" pitchFamily="18" charset="0"/>
              </a:rPr>
              <a:t> meteorological events are weather events. Meteorological drought is the first stage of drought when the precipitation amount is less than normal for that region. </a:t>
            </a:r>
          </a:p>
          <a:p>
            <a:pPr marL="342900" lvl="0" indent="-360000" algn="just">
              <a:spcBef>
                <a:spcPts val="600"/>
              </a:spcBef>
              <a:buFont typeface="Courier New" panose="02070309020205020404" pitchFamily="49" charset="0"/>
              <a:buChar char="o"/>
            </a:pPr>
            <a:r>
              <a:rPr lang="en-IN" sz="2000" b="1" dirty="0">
                <a:latin typeface="Times New Roman" pitchFamily="18" charset="0"/>
                <a:cs typeface="Times New Roman" pitchFamily="18" charset="0"/>
              </a:rPr>
              <a:t>Mitigate:</a:t>
            </a:r>
            <a:r>
              <a:rPr lang="en-IN" sz="2000" dirty="0">
                <a:latin typeface="Times New Roman" pitchFamily="18" charset="0"/>
                <a:cs typeface="Times New Roman" pitchFamily="18" charset="0"/>
              </a:rPr>
              <a:t> to reduce, lessen, or alleviate. Also used in terms of prevention of drought.</a:t>
            </a:r>
          </a:p>
          <a:p>
            <a:pPr marL="342900" lvl="0" indent="-360000" algn="just">
              <a:spcBef>
                <a:spcPts val="600"/>
              </a:spcBef>
              <a:buFont typeface="Courier New" panose="02070309020205020404" pitchFamily="49" charset="0"/>
              <a:buChar char="o"/>
            </a:pPr>
            <a:r>
              <a:rPr lang="en-IN" sz="2000" b="1" dirty="0">
                <a:latin typeface="Times New Roman" pitchFamily="18" charset="0"/>
                <a:cs typeface="Times New Roman" pitchFamily="18" charset="0"/>
              </a:rPr>
              <a:t>Palmer drought severity index: </a:t>
            </a:r>
            <a:r>
              <a:rPr lang="en-IN" sz="2000" dirty="0">
                <a:latin typeface="Times New Roman" pitchFamily="18" charset="0"/>
                <a:cs typeface="Times New Roman" pitchFamily="18" charset="0"/>
              </a:rPr>
              <a:t>the PDSI was developed by Wayne Palmer in the 1960s and uses temperature and rainfall information in a formula to determine dryness. It has become the semi-official drought index.</a:t>
            </a:r>
          </a:p>
          <a:p>
            <a:pPr marL="342900" lvl="0" indent="-360000" algn="just">
              <a:spcBef>
                <a:spcPts val="600"/>
              </a:spcBef>
              <a:buFont typeface="Courier New" panose="02070309020205020404" pitchFamily="49" charset="0"/>
              <a:buChar char="o"/>
            </a:pPr>
            <a:r>
              <a:rPr lang="en-IN" sz="2000" b="1" dirty="0">
                <a:latin typeface="Times New Roman" pitchFamily="18" charset="0"/>
                <a:cs typeface="Times New Roman" pitchFamily="18" charset="0"/>
              </a:rPr>
              <a:t>Partial drought: </a:t>
            </a:r>
            <a:r>
              <a:rPr lang="en-IN" sz="2000" dirty="0">
                <a:latin typeface="Times New Roman" pitchFamily="18" charset="0"/>
                <a:cs typeface="Times New Roman" pitchFamily="18" charset="0"/>
              </a:rPr>
              <a:t>In British </a:t>
            </a:r>
            <a:r>
              <a:rPr lang="en-IN" sz="2000" dirty="0">
                <a:latin typeface="Times New Roman" pitchFamily="18" charset="0"/>
                <a:cs typeface="Times New Roman" pitchFamily="18" charset="0"/>
                <a:hlinkClick r:id="rId2" tooltip="Climatology"/>
              </a:rPr>
              <a:t>climatology</a:t>
            </a:r>
            <a:r>
              <a:rPr lang="en-IN" sz="2000" dirty="0">
                <a:latin typeface="Times New Roman" pitchFamily="18" charset="0"/>
                <a:cs typeface="Times New Roman" pitchFamily="18" charset="0"/>
              </a:rPr>
              <a:t>, a relative </a:t>
            </a:r>
            <a:r>
              <a:rPr lang="en-IN" sz="2000" dirty="0">
                <a:latin typeface="Times New Roman" pitchFamily="18" charset="0"/>
                <a:cs typeface="Times New Roman" pitchFamily="18" charset="0"/>
                <a:hlinkClick r:id="rId3" tooltip="Drought"/>
              </a:rPr>
              <a:t>drought</a:t>
            </a:r>
            <a:r>
              <a:rPr lang="en-IN" sz="2000" dirty="0">
                <a:latin typeface="Times New Roman" pitchFamily="18" charset="0"/>
                <a:cs typeface="Times New Roman" pitchFamily="18" charset="0"/>
              </a:rPr>
              <a:t> period of at least 29 consecutive days during which the average daily </a:t>
            </a:r>
            <a:r>
              <a:rPr lang="en-IN" sz="2000" dirty="0">
                <a:latin typeface="Times New Roman" pitchFamily="18" charset="0"/>
                <a:cs typeface="Times New Roman" pitchFamily="18" charset="0"/>
                <a:hlinkClick r:id="rId4" tooltip="Rainfall"/>
              </a:rPr>
              <a:t>rainfall</a:t>
            </a:r>
            <a:r>
              <a:rPr lang="en-IN" sz="2000" dirty="0">
                <a:latin typeface="Times New Roman" pitchFamily="18" charset="0"/>
                <a:cs typeface="Times New Roman" pitchFamily="18" charset="0"/>
              </a:rPr>
              <a:t> does not exceed 0.254 mm. An unusually rapid onset </a:t>
            </a:r>
            <a:r>
              <a:rPr lang="en-IN" sz="2000" dirty="0">
                <a:latin typeface="Times New Roman" pitchFamily="18" charset="0"/>
                <a:cs typeface="Times New Roman" pitchFamily="18" charset="0"/>
                <a:hlinkClick r:id="rId3" tooltip="Drought"/>
              </a:rPr>
              <a:t>drought</a:t>
            </a:r>
            <a:r>
              <a:rPr lang="en-IN" sz="2000" dirty="0">
                <a:latin typeface="Times New Roman" pitchFamily="18" charset="0"/>
                <a:cs typeface="Times New Roman" pitchFamily="18" charset="0"/>
              </a:rPr>
              <a:t> event characterized by a multi week period of accelerated intensification that culminates in impacts to one or more sectors (agricultural, hydrological, etc.).</a:t>
            </a:r>
          </a:p>
          <a:p>
            <a:pPr marL="342900" lvl="0" indent="-360000" algn="just">
              <a:spcBef>
                <a:spcPts val="600"/>
              </a:spcBef>
              <a:buFont typeface="Courier New" panose="02070309020205020404" pitchFamily="49" charset="0"/>
              <a:buChar char="o"/>
            </a:pPr>
            <a:r>
              <a:rPr lang="en-IN" sz="2000" b="1" dirty="0">
                <a:latin typeface="Times New Roman" pitchFamily="18" charset="0"/>
                <a:cs typeface="Times New Roman" pitchFamily="18" charset="0"/>
              </a:rPr>
              <a:t>Vulnerability: </a:t>
            </a:r>
            <a:r>
              <a:rPr lang="en-IN" sz="2000" dirty="0">
                <a:latin typeface="Times New Roman" pitchFamily="18" charset="0"/>
                <a:cs typeface="Times New Roman" pitchFamily="18" charset="0"/>
              </a:rPr>
              <a:t>the extent to which changes could harm a system. In other words, it's the extent to which a community can be affected by the impact of a hazard such as drought.</a:t>
            </a:r>
            <a:endParaRPr lang="en-US" sz="2000" dirty="0">
              <a:latin typeface="Times New Roman" pitchFamily="18" charset="0"/>
              <a:cs typeface="Times New Roman" pitchFamily="18" charset="0"/>
            </a:endParaRPr>
          </a:p>
          <a:p>
            <a:pPr marL="342900" lvl="0" indent="-360000" algn="just">
              <a:spcBef>
                <a:spcPts val="600"/>
              </a:spcBef>
              <a:buFont typeface="Courier New" panose="02070309020205020404" pitchFamily="49" charset="0"/>
              <a:buChar char="o"/>
            </a:pPr>
            <a:endParaRPr lang="en-GB" sz="2000" dirty="0">
              <a:effectLst/>
              <a:latin typeface="Times New Roman" pitchFamily="18" charset="0"/>
              <a:ea typeface="Calibri" panose="020F0502020204030204" pitchFamily="34" charset="0"/>
              <a:cs typeface="Times New Roman" pitchFamily="18" charset="0"/>
            </a:endParaRPr>
          </a:p>
        </p:txBody>
      </p:sp>
      <p:sp>
        <p:nvSpPr>
          <p:cNvPr id="8" name="Rectangle: Rounded Corners 7">
            <a:extLst>
              <a:ext uri="{FF2B5EF4-FFF2-40B4-BE49-F238E27FC236}">
                <a16:creationId xmlns="" xmlns:a16="http://schemas.microsoft.com/office/drawing/2014/main" id="{FA5F1B96-46C9-4838-90D5-4432699F314B}"/>
              </a:ext>
            </a:extLst>
          </p:cNvPr>
          <p:cNvSpPr/>
          <p:nvPr/>
        </p:nvSpPr>
        <p:spPr>
          <a:xfrm>
            <a:off x="0" y="0"/>
            <a:ext cx="1238866" cy="68580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bg1"/>
                </a:solidFill>
                <a:latin typeface="Times New Roman" pitchFamily="18" charset="0"/>
                <a:cs typeface="Times New Roman" pitchFamily="18" charset="0"/>
              </a:rPr>
              <a:t>G</a:t>
            </a:r>
          </a:p>
          <a:p>
            <a:pPr algn="ctr"/>
            <a:r>
              <a:rPr lang="en-GB" sz="4800" dirty="0">
                <a:solidFill>
                  <a:schemeClr val="bg1"/>
                </a:solidFill>
                <a:latin typeface="Times New Roman" pitchFamily="18" charset="0"/>
                <a:cs typeface="Times New Roman" pitchFamily="18" charset="0"/>
              </a:rPr>
              <a:t>L</a:t>
            </a:r>
          </a:p>
          <a:p>
            <a:pPr algn="ctr"/>
            <a:r>
              <a:rPr lang="en-GB" sz="4800" dirty="0">
                <a:solidFill>
                  <a:schemeClr val="bg1"/>
                </a:solidFill>
                <a:latin typeface="Times New Roman" pitchFamily="18" charset="0"/>
                <a:cs typeface="Times New Roman" pitchFamily="18" charset="0"/>
              </a:rPr>
              <a:t>O</a:t>
            </a:r>
          </a:p>
          <a:p>
            <a:pPr algn="ctr"/>
            <a:r>
              <a:rPr lang="en-GB" sz="4800" dirty="0">
                <a:solidFill>
                  <a:schemeClr val="bg1"/>
                </a:solidFill>
                <a:latin typeface="Times New Roman" pitchFamily="18" charset="0"/>
                <a:cs typeface="Times New Roman" pitchFamily="18" charset="0"/>
              </a:rPr>
              <a:t>S</a:t>
            </a:r>
          </a:p>
          <a:p>
            <a:pPr algn="ctr"/>
            <a:r>
              <a:rPr lang="en-GB" sz="4800" dirty="0">
                <a:solidFill>
                  <a:schemeClr val="bg1"/>
                </a:solidFill>
                <a:latin typeface="Times New Roman" pitchFamily="18" charset="0"/>
                <a:cs typeface="Times New Roman" pitchFamily="18" charset="0"/>
              </a:rPr>
              <a:t>S</a:t>
            </a:r>
          </a:p>
          <a:p>
            <a:pPr algn="ctr"/>
            <a:r>
              <a:rPr lang="en-GB" sz="4800" dirty="0">
                <a:solidFill>
                  <a:schemeClr val="bg1"/>
                </a:solidFill>
                <a:latin typeface="Times New Roman" pitchFamily="18" charset="0"/>
                <a:cs typeface="Times New Roman" pitchFamily="18" charset="0"/>
              </a:rPr>
              <a:t>A</a:t>
            </a:r>
          </a:p>
          <a:p>
            <a:pPr algn="ctr"/>
            <a:r>
              <a:rPr lang="en-GB" sz="4800" dirty="0">
                <a:solidFill>
                  <a:schemeClr val="bg1"/>
                </a:solidFill>
                <a:latin typeface="Times New Roman" pitchFamily="18" charset="0"/>
                <a:cs typeface="Times New Roman" pitchFamily="18" charset="0"/>
              </a:rPr>
              <a:t>R</a:t>
            </a:r>
          </a:p>
          <a:p>
            <a:pPr algn="ctr"/>
            <a:r>
              <a:rPr lang="en-GB" sz="4800" dirty="0">
                <a:solidFill>
                  <a:schemeClr val="bg1"/>
                </a:solidFill>
                <a:latin typeface="Times New Roman" pitchFamily="18" charset="0"/>
                <a:cs typeface="Times New Roman" pitchFamily="18" charset="0"/>
              </a:rPr>
              <a:t>Y</a:t>
            </a:r>
          </a:p>
        </p:txBody>
      </p:sp>
    </p:spTree>
    <p:extLst>
      <p:ext uri="{BB962C8B-B14F-4D97-AF65-F5344CB8AC3E}">
        <p14:creationId xmlns:p14="http://schemas.microsoft.com/office/powerpoint/2010/main" val="1243080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 xmlns:a16="http://schemas.microsoft.com/office/drawing/2014/main" id="{42A25918-C167-4DB3-BB74-0D2FCB0043D8}"/>
              </a:ext>
            </a:extLst>
          </p:cNvPr>
          <p:cNvSpPr/>
          <p:nvPr/>
        </p:nvSpPr>
        <p:spPr>
          <a:xfrm>
            <a:off x="4278498" y="128460"/>
            <a:ext cx="4325856" cy="5400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0" bIns="216000" rtlCol="0" anchor="ctr"/>
          <a:lstStyle/>
          <a:p>
            <a:pPr lvl="0" algn="ctr">
              <a:lnSpc>
                <a:spcPct val="150000"/>
              </a:lnSpc>
              <a:spcAft>
                <a:spcPts val="1000"/>
              </a:spcAft>
            </a:pPr>
            <a:r>
              <a:rPr lang="en-IN" sz="2800" b="1" dirty="0"/>
              <a:t>Introduction to Drought</a:t>
            </a:r>
            <a:endParaRPr lang="en-GB" sz="2800" dirty="0">
              <a:effectLst/>
              <a:latin typeface="Calibri" panose="020F0502020204030204" pitchFamily="34" charset="0"/>
              <a:ea typeface="Calibri" panose="020F0502020204030204" pitchFamily="34" charset="0"/>
              <a:cs typeface="Shruti" panose="020B0502040204020203" pitchFamily="34" charset="0"/>
            </a:endParaRPr>
          </a:p>
        </p:txBody>
      </p:sp>
      <p:sp>
        <p:nvSpPr>
          <p:cNvPr id="7" name="TextBox 6">
            <a:extLst>
              <a:ext uri="{FF2B5EF4-FFF2-40B4-BE49-F238E27FC236}">
                <a16:creationId xmlns="" xmlns:a16="http://schemas.microsoft.com/office/drawing/2014/main" id="{974ADA71-3575-4DE2-81CC-EE03B011873E}"/>
              </a:ext>
            </a:extLst>
          </p:cNvPr>
          <p:cNvSpPr txBox="1"/>
          <p:nvPr/>
        </p:nvSpPr>
        <p:spPr>
          <a:xfrm>
            <a:off x="354280" y="693692"/>
            <a:ext cx="11483439" cy="6093976"/>
          </a:xfrm>
          <a:prstGeom prst="rect">
            <a:avLst/>
          </a:prstGeom>
          <a:solidFill>
            <a:srgbClr val="FFC3A0"/>
          </a:solidFill>
        </p:spPr>
        <p:txBody>
          <a:bodyPr wrap="square">
            <a:spAutoFit/>
          </a:bodyPr>
          <a:lstStyle/>
          <a:p>
            <a:pPr marL="342900" indent="-342900" algn="just">
              <a:lnSpc>
                <a:spcPct val="150000"/>
              </a:lnSpc>
              <a:buFont typeface="Wingdings" panose="05000000000000000000" pitchFamily="2" charset="2"/>
              <a:buChar char=""/>
            </a:pPr>
            <a:r>
              <a:rPr lang="en-IN" sz="2000" dirty="0">
                <a:latin typeface="Times New Roman" panose="02020603050405020304" pitchFamily="18" charset="0"/>
                <a:ea typeface="Times New Roman" panose="02020603050405020304" pitchFamily="18" charset="0"/>
                <a:cs typeface="Shruti" panose="020B0502040204020203" pitchFamily="34" charset="0"/>
              </a:rPr>
              <a:t>Drought is a temporary aberration, unlike aridity or even seasonal aridity (in terms of a well defined dry season), which is a permanent feature of climate. Drought in contrast is a recurrent, yet sporadic feature of climate, known to occur under all climatic regimes and is usually characterized by variability in terms of its spatial expanse, intensity and duration. Conditions of drought appear primarily, though not solely; on account of substantial rainfall deviation from the normal and / or the skewed nature of the spatial / temporal distribution to a degree that inflicts an adverse impact on crops over an agricultural season or successive seasons. </a:t>
            </a:r>
          </a:p>
          <a:p>
            <a:pPr marL="342900" indent="-342900" algn="just">
              <a:lnSpc>
                <a:spcPct val="150000"/>
              </a:lnSpc>
              <a:buFont typeface="Wingdings" panose="05000000000000000000" pitchFamily="2" charset="2"/>
              <a:buChar char=""/>
            </a:pPr>
            <a:r>
              <a:rPr lang="en-IN" sz="2000" dirty="0"/>
              <a:t>What is universally accepted is that drought stems from a deficiency or erratic distribution in rainfall but the spread and intensity of the calamity is contingent on several factors, including the status of surface and ground water resources, agro-climatic features, cropping choices and patterns, socio-economic vulnerabilities of the local population etc. It is difficult to provide a precise and universally accepted definition of drought due to its complex nature and varying characteristics that manifest across different agro-climatic regions of the world in a myriad different ways.</a:t>
            </a:r>
            <a:endParaRPr lang="en-US" sz="2000" dirty="0">
              <a:latin typeface="Times New Roman" panose="02020603050405020304" pitchFamily="18" charset="0"/>
              <a:ea typeface="Times New Roman" panose="02020603050405020304" pitchFamily="18" charset="0"/>
              <a:cs typeface="Shruti" panose="020B0502040204020203" pitchFamily="34" charset="0"/>
            </a:endParaRPr>
          </a:p>
        </p:txBody>
      </p:sp>
    </p:spTree>
    <p:extLst>
      <p:ext uri="{BB962C8B-B14F-4D97-AF65-F5344CB8AC3E}">
        <p14:creationId xmlns:p14="http://schemas.microsoft.com/office/powerpoint/2010/main" val="17590080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974ADA71-3575-4DE2-81CC-EE03B011873E}"/>
              </a:ext>
            </a:extLst>
          </p:cNvPr>
          <p:cNvSpPr txBox="1"/>
          <p:nvPr/>
        </p:nvSpPr>
        <p:spPr>
          <a:xfrm>
            <a:off x="133350" y="247650"/>
            <a:ext cx="11868150" cy="6401753"/>
          </a:xfrm>
          <a:prstGeom prst="rect">
            <a:avLst/>
          </a:prstGeom>
          <a:solidFill>
            <a:srgbClr val="FFC3A0"/>
          </a:solidFill>
        </p:spPr>
        <p:txBody>
          <a:bodyPr wrap="square">
            <a:spAutoFit/>
          </a:bodyPr>
          <a:lstStyle/>
          <a:p>
            <a:pPr marL="342900" indent="-342900" algn="just">
              <a:lnSpc>
                <a:spcPct val="150000"/>
              </a:lnSpc>
              <a:spcAft>
                <a:spcPts val="1000"/>
              </a:spcAft>
            </a:pPr>
            <a:r>
              <a:rPr lang="en-IN" sz="2000" dirty="0">
                <a:latin typeface="Times New Roman" panose="02020603050405020304" pitchFamily="18" charset="0"/>
                <a:ea typeface="Times New Roman" panose="02020603050405020304" pitchFamily="18" charset="0"/>
                <a:cs typeface="Shruti" panose="020B0502040204020203" pitchFamily="34" charset="0"/>
              </a:rPr>
              <a:t>Drought differs from other natural in that:</a:t>
            </a:r>
          </a:p>
          <a:p>
            <a:pPr marL="342900" indent="-342900" algn="just">
              <a:lnSpc>
                <a:spcPct val="150000"/>
              </a:lnSpc>
              <a:spcAft>
                <a:spcPts val="1000"/>
              </a:spcAft>
              <a:buFont typeface="Wingdings" panose="05000000000000000000" pitchFamily="2" charset="2"/>
              <a:buChar char=""/>
            </a:pPr>
            <a:r>
              <a:rPr lang="en-IN" sz="2000" dirty="0">
                <a:latin typeface="Times New Roman" panose="02020603050405020304" pitchFamily="18" charset="0"/>
                <a:ea typeface="Times New Roman" panose="02020603050405020304" pitchFamily="18" charset="0"/>
                <a:cs typeface="Shruti" panose="020B0502040204020203" pitchFamily="34" charset="0"/>
              </a:rPr>
              <a:t>There is no universally accepted definition that can encapsulate the complexity of this phenomenon adequately;</a:t>
            </a:r>
            <a:endParaRPr lang="en-US" sz="2000" dirty="0">
              <a:latin typeface="Times New Roman" panose="02020603050405020304" pitchFamily="18" charset="0"/>
              <a:ea typeface="Times New Roman" panose="02020603050405020304" pitchFamily="18" charset="0"/>
              <a:cs typeface="Shruti" panose="020B0502040204020203" pitchFamily="34" charset="0"/>
            </a:endParaRPr>
          </a:p>
          <a:p>
            <a:pPr marL="342900" indent="-342900" algn="just">
              <a:lnSpc>
                <a:spcPct val="150000"/>
              </a:lnSpc>
              <a:spcAft>
                <a:spcPts val="1000"/>
              </a:spcAft>
              <a:buFont typeface="Wingdings" panose="05000000000000000000" pitchFamily="2" charset="2"/>
              <a:buChar char=""/>
            </a:pPr>
            <a:r>
              <a:rPr lang="en-IN" sz="2000" dirty="0">
                <a:latin typeface="Times New Roman" panose="02020603050405020304" pitchFamily="18" charset="0"/>
                <a:ea typeface="Times New Roman" panose="02020603050405020304" pitchFamily="18" charset="0"/>
                <a:cs typeface="Shruti" panose="020B0502040204020203" pitchFamily="34" charset="0"/>
              </a:rPr>
              <a:t>It is difficult to determine the beginning and end of a drought episode because of the slow, ‘creepy’ onset, silent spread and gradual withdrawal. In India, it is generally considered to be coterminous with the monsoons;</a:t>
            </a:r>
            <a:endParaRPr lang="en-US" sz="2000" dirty="0">
              <a:latin typeface="Times New Roman" panose="02020603050405020304" pitchFamily="18" charset="0"/>
              <a:ea typeface="Times New Roman" panose="02020603050405020304" pitchFamily="18" charset="0"/>
              <a:cs typeface="Shruti" panose="020B0502040204020203" pitchFamily="34" charset="0"/>
            </a:endParaRPr>
          </a:p>
          <a:p>
            <a:pPr marL="342900" indent="-342900" algn="just">
              <a:lnSpc>
                <a:spcPct val="150000"/>
              </a:lnSpc>
              <a:spcAft>
                <a:spcPts val="1000"/>
              </a:spcAft>
              <a:buFont typeface="Wingdings" panose="05000000000000000000" pitchFamily="2" charset="2"/>
              <a:buChar char=""/>
            </a:pPr>
            <a:r>
              <a:rPr lang="en-IN" sz="2000" dirty="0">
                <a:latin typeface="Times New Roman" panose="02020603050405020304" pitchFamily="18" charset="0"/>
                <a:ea typeface="Times New Roman" panose="02020603050405020304" pitchFamily="18" charset="0"/>
                <a:cs typeface="Shruti" panose="020B0502040204020203" pitchFamily="34" charset="0"/>
              </a:rPr>
              <a:t>An episode could spill over months or even years with or without any accompanying shift in the geographical arena;</a:t>
            </a:r>
            <a:endParaRPr lang="en-US" sz="2000" dirty="0">
              <a:latin typeface="Times New Roman" panose="02020603050405020304" pitchFamily="18" charset="0"/>
              <a:ea typeface="Times New Roman" panose="02020603050405020304" pitchFamily="18" charset="0"/>
              <a:cs typeface="Shruti" panose="020B0502040204020203" pitchFamily="34" charset="0"/>
            </a:endParaRPr>
          </a:p>
          <a:p>
            <a:pPr marL="342900" indent="-342900" algn="just">
              <a:lnSpc>
                <a:spcPct val="150000"/>
              </a:lnSpc>
              <a:spcAft>
                <a:spcPts val="1000"/>
              </a:spcAft>
              <a:buFont typeface="Wingdings" panose="05000000000000000000" pitchFamily="2" charset="2"/>
              <a:buChar char=""/>
            </a:pPr>
            <a:r>
              <a:rPr lang="en-IN" sz="2000" dirty="0">
                <a:latin typeface="Times New Roman" panose="02020603050405020304" pitchFamily="18" charset="0"/>
                <a:ea typeface="Times New Roman" panose="02020603050405020304" pitchFamily="18" charset="0"/>
                <a:cs typeface="Shruti" panose="020B0502040204020203" pitchFamily="34" charset="0"/>
              </a:rPr>
              <a:t>There is no indicator or index which can precisely forecast the advent and severity of a drought event, nor project its possible impacts;</a:t>
            </a:r>
            <a:endParaRPr lang="en-US" sz="2000" dirty="0">
              <a:latin typeface="Times New Roman" panose="02020603050405020304" pitchFamily="18" charset="0"/>
              <a:ea typeface="Times New Roman" panose="02020603050405020304" pitchFamily="18" charset="0"/>
              <a:cs typeface="Shruti" panose="020B0502040204020203" pitchFamily="34" charset="0"/>
            </a:endParaRPr>
          </a:p>
          <a:p>
            <a:pPr marL="342900" indent="-342900" algn="just">
              <a:lnSpc>
                <a:spcPct val="150000"/>
              </a:lnSpc>
              <a:spcAft>
                <a:spcPts val="1000"/>
              </a:spcAft>
              <a:buFont typeface="Wingdings" panose="05000000000000000000" pitchFamily="2" charset="2"/>
              <a:buChar char=""/>
            </a:pPr>
            <a:r>
              <a:rPr lang="en-IN" sz="2000" dirty="0">
                <a:latin typeface="Times New Roman" panose="02020603050405020304" pitchFamily="18" charset="0"/>
                <a:ea typeface="Times New Roman" panose="02020603050405020304" pitchFamily="18" charset="0"/>
                <a:cs typeface="Shruti" panose="020B0502040204020203" pitchFamily="34" charset="0"/>
              </a:rPr>
              <a:t>Spatial expanse tends to be far greater than in the case of other natural calamities, which when compounded by the difficulties associated with the impact assessment of the disaster, makes effective response highly challenging;</a:t>
            </a:r>
            <a:endParaRPr lang="en-US" sz="2000" dirty="0">
              <a:latin typeface="Times New Roman" panose="02020603050405020304" pitchFamily="18" charset="0"/>
              <a:ea typeface="Times New Roman" panose="02020603050405020304" pitchFamily="18" charset="0"/>
              <a:cs typeface="Shruti" panose="020B0502040204020203" pitchFamily="34" charset="0"/>
            </a:endParaRPr>
          </a:p>
          <a:p>
            <a:pPr marL="342900" indent="-342900" algn="just">
              <a:lnSpc>
                <a:spcPct val="150000"/>
              </a:lnSpc>
              <a:spcAft>
                <a:spcPts val="1000"/>
              </a:spcAft>
              <a:buFont typeface="Wingdings" panose="05000000000000000000" pitchFamily="2" charset="2"/>
              <a:buChar char=""/>
            </a:pPr>
            <a:r>
              <a:rPr lang="en-IN" sz="2000" dirty="0">
                <a:latin typeface="Times New Roman" panose="02020603050405020304" pitchFamily="18" charset="0"/>
                <a:ea typeface="Times New Roman" panose="02020603050405020304" pitchFamily="18" charset="0"/>
                <a:cs typeface="Shruti" panose="020B0502040204020203" pitchFamily="34" charset="0"/>
              </a:rPr>
              <a:t>The impact tends to get magnified in the event of successive droughts.</a:t>
            </a:r>
            <a:endParaRPr lang="en-GB" sz="2000" dirty="0">
              <a:latin typeface="Times New Roman" panose="02020603050405020304" pitchFamily="18" charset="0"/>
              <a:ea typeface="Times New Roman" panose="02020603050405020304" pitchFamily="18" charset="0"/>
              <a:cs typeface="Shruti" panose="020B0502040204020203" pitchFamily="34" charset="0"/>
            </a:endParaRPr>
          </a:p>
        </p:txBody>
      </p:sp>
    </p:spTree>
    <p:extLst>
      <p:ext uri="{BB962C8B-B14F-4D97-AF65-F5344CB8AC3E}">
        <p14:creationId xmlns:p14="http://schemas.microsoft.com/office/powerpoint/2010/main" val="551909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 xmlns:a16="http://schemas.microsoft.com/office/drawing/2014/main" id="{92F5F9EA-9AC6-4410-9066-3B736BC0B6D5}"/>
              </a:ext>
            </a:extLst>
          </p:cNvPr>
          <p:cNvSpPr txBox="1"/>
          <p:nvPr/>
        </p:nvSpPr>
        <p:spPr>
          <a:xfrm>
            <a:off x="3498181" y="1130439"/>
            <a:ext cx="5150519" cy="5632311"/>
          </a:xfrm>
          <a:prstGeom prst="rect">
            <a:avLst/>
          </a:prstGeom>
          <a:solidFill>
            <a:srgbClr val="FFC3A0"/>
          </a:solidFill>
        </p:spPr>
        <p:txBody>
          <a:bodyPr wrap="square">
            <a:spAutoFit/>
          </a:bodyPr>
          <a:lstStyle/>
          <a:p>
            <a:pPr marL="342900" lvl="0" indent="-342900" algn="just">
              <a:lnSpc>
                <a:spcPct val="150000"/>
              </a:lnSpc>
              <a:buFont typeface="Wingdings" panose="05000000000000000000" pitchFamily="2" charset="2"/>
              <a:buChar char=""/>
            </a:pPr>
            <a:r>
              <a:rPr lang="en-IN" sz="2400" b="1" dirty="0">
                <a:latin typeface="Times New Roman" pitchFamily="18" charset="0"/>
                <a:ea typeface="Times New Roman" panose="02020603050405020304" pitchFamily="18" charset="0"/>
                <a:cs typeface="Times New Roman" pitchFamily="18" charset="0"/>
              </a:rPr>
              <a:t>Based on the Study Perspective </a:t>
            </a:r>
          </a:p>
          <a:p>
            <a:pPr marL="457200" indent="-457200" algn="just">
              <a:lnSpc>
                <a:spcPct val="150000"/>
              </a:lnSpc>
              <a:buAutoNum type="arabicPeriod"/>
            </a:pPr>
            <a:r>
              <a:rPr lang="en-IN" sz="2400" dirty="0">
                <a:latin typeface="Times New Roman" pitchFamily="18" charset="0"/>
                <a:cs typeface="Times New Roman" pitchFamily="18" charset="0"/>
              </a:rPr>
              <a:t>Meteorological drought</a:t>
            </a:r>
          </a:p>
          <a:p>
            <a:pPr marL="457200" indent="-457200" algn="just">
              <a:lnSpc>
                <a:spcPct val="150000"/>
              </a:lnSpc>
              <a:buAutoNum type="arabicPeriod"/>
            </a:pPr>
            <a:r>
              <a:rPr lang="en-IN" sz="2400" dirty="0">
                <a:latin typeface="Times New Roman" pitchFamily="18" charset="0"/>
                <a:cs typeface="Times New Roman" pitchFamily="18" charset="0"/>
              </a:rPr>
              <a:t>Hydrological drought</a:t>
            </a:r>
          </a:p>
          <a:p>
            <a:pPr marL="457200" indent="-457200" algn="just">
              <a:lnSpc>
                <a:spcPct val="150000"/>
              </a:lnSpc>
              <a:buAutoNum type="arabicPeriod"/>
            </a:pPr>
            <a:r>
              <a:rPr lang="en-IN" sz="2400" dirty="0">
                <a:latin typeface="Times New Roman" pitchFamily="18" charset="0"/>
                <a:cs typeface="Times New Roman" pitchFamily="18" charset="0"/>
              </a:rPr>
              <a:t>Agricultural Drought</a:t>
            </a:r>
          </a:p>
          <a:p>
            <a:pPr marL="457200" indent="-457200" algn="just">
              <a:lnSpc>
                <a:spcPct val="150000"/>
              </a:lnSpc>
              <a:buAutoNum type="arabicPeriod"/>
            </a:pPr>
            <a:r>
              <a:rPr lang="en-IN" sz="2400" dirty="0">
                <a:latin typeface="Times New Roman" pitchFamily="18" charset="0"/>
                <a:cs typeface="Times New Roman" pitchFamily="18" charset="0"/>
              </a:rPr>
              <a:t>Socioeconomic Drought</a:t>
            </a:r>
          </a:p>
          <a:p>
            <a:pPr marL="457200" indent="-457200" algn="just">
              <a:lnSpc>
                <a:spcPct val="150000"/>
              </a:lnSpc>
            </a:pPr>
            <a:endParaRPr lang="en-US" sz="2400" dirty="0">
              <a:latin typeface="Times New Roman" pitchFamily="18" charset="0"/>
              <a:cs typeface="Times New Roman" pitchFamily="18" charset="0"/>
            </a:endParaRPr>
          </a:p>
          <a:p>
            <a:pPr marL="342900" lvl="0" indent="-342900" algn="just">
              <a:lnSpc>
                <a:spcPct val="150000"/>
              </a:lnSpc>
              <a:buFont typeface="Wingdings" panose="05000000000000000000" pitchFamily="2" charset="2"/>
              <a:buChar char=""/>
            </a:pPr>
            <a:r>
              <a:rPr lang="en-IN" sz="2400" b="1" dirty="0">
                <a:latin typeface="Times New Roman" pitchFamily="18" charset="0"/>
                <a:cs typeface="Times New Roman" pitchFamily="18" charset="0"/>
              </a:rPr>
              <a:t>Based on Period of Occurrence</a:t>
            </a:r>
          </a:p>
          <a:p>
            <a:pPr marL="457200" lvl="0" indent="-457200" algn="just">
              <a:lnSpc>
                <a:spcPct val="150000"/>
              </a:lnSpc>
              <a:buFont typeface="+mj-lt"/>
              <a:buAutoNum type="arabicPeriod"/>
            </a:pPr>
            <a:r>
              <a:rPr lang="en-IN" sz="2400" dirty="0">
                <a:latin typeface="Times New Roman" pitchFamily="18" charset="0"/>
                <a:cs typeface="Times New Roman" pitchFamily="18" charset="0"/>
              </a:rPr>
              <a:t>Areas of permanent drought</a:t>
            </a:r>
          </a:p>
          <a:p>
            <a:pPr marL="457200" lvl="0" indent="-457200" algn="just">
              <a:lnSpc>
                <a:spcPct val="150000"/>
              </a:lnSpc>
              <a:buFont typeface="+mj-lt"/>
              <a:buAutoNum type="arabicPeriod"/>
            </a:pPr>
            <a:r>
              <a:rPr lang="en-IN" sz="2400" dirty="0">
                <a:latin typeface="Times New Roman" pitchFamily="18" charset="0"/>
                <a:cs typeface="Times New Roman" pitchFamily="18" charset="0"/>
              </a:rPr>
              <a:t>Seasonal drought</a:t>
            </a:r>
          </a:p>
          <a:p>
            <a:pPr marL="457200" lvl="0" indent="-457200" algn="just">
              <a:lnSpc>
                <a:spcPct val="150000"/>
              </a:lnSpc>
              <a:buFont typeface="+mj-lt"/>
              <a:buAutoNum type="arabicPeriod"/>
            </a:pPr>
            <a:r>
              <a:rPr lang="en-IN" sz="2400" dirty="0">
                <a:latin typeface="Times New Roman" pitchFamily="18" charset="0"/>
                <a:cs typeface="Times New Roman" pitchFamily="18" charset="0"/>
              </a:rPr>
              <a:t> Contingent drought</a:t>
            </a:r>
            <a:endParaRPr lang="en-GB" sz="2400" dirty="0">
              <a:effectLst/>
              <a:latin typeface="Times New Roman" pitchFamily="18" charset="0"/>
              <a:ea typeface="Calibri" panose="020F0502020204030204" pitchFamily="34" charset="0"/>
              <a:cs typeface="Times New Roman" pitchFamily="18" charset="0"/>
            </a:endParaRPr>
          </a:p>
        </p:txBody>
      </p:sp>
      <p:sp>
        <p:nvSpPr>
          <p:cNvPr id="11" name="Rectangle: Rounded Corners 10">
            <a:extLst>
              <a:ext uri="{FF2B5EF4-FFF2-40B4-BE49-F238E27FC236}">
                <a16:creationId xmlns="" xmlns:a16="http://schemas.microsoft.com/office/drawing/2014/main" id="{42A25918-C167-4DB3-BB74-0D2FCB0043D8}"/>
              </a:ext>
            </a:extLst>
          </p:cNvPr>
          <p:cNvSpPr/>
          <p:nvPr/>
        </p:nvSpPr>
        <p:spPr>
          <a:xfrm>
            <a:off x="3878143" y="168441"/>
            <a:ext cx="4294307" cy="841676"/>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ctr"/>
          <a:lstStyle/>
          <a:p>
            <a:pPr lvl="0" algn="just">
              <a:lnSpc>
                <a:spcPct val="150000"/>
              </a:lnSpc>
              <a:spcAft>
                <a:spcPts val="1000"/>
              </a:spcAft>
            </a:pPr>
            <a:r>
              <a:rPr lang="en-IN" sz="2800" b="1" dirty="0">
                <a:latin typeface="Times New Roman" pitchFamily="18" charset="0"/>
                <a:cs typeface="Times New Roman" pitchFamily="18" charset="0"/>
              </a:rPr>
              <a:t>Classification of Drought</a:t>
            </a:r>
            <a:endParaRPr lang="en-GB" sz="2800" dirty="0">
              <a:effectLst/>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3391283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 xmlns:a16="http://schemas.microsoft.com/office/drawing/2014/main" id="{92F5F9EA-9AC6-4410-9066-3B736BC0B6D5}"/>
              </a:ext>
            </a:extLst>
          </p:cNvPr>
          <p:cNvSpPr txBox="1"/>
          <p:nvPr/>
        </p:nvSpPr>
        <p:spPr>
          <a:xfrm>
            <a:off x="237506" y="1660355"/>
            <a:ext cx="11625944" cy="5170646"/>
          </a:xfrm>
          <a:prstGeom prst="rect">
            <a:avLst/>
          </a:prstGeom>
          <a:solidFill>
            <a:srgbClr val="FFC3A0"/>
          </a:solidFill>
        </p:spPr>
        <p:txBody>
          <a:bodyPr wrap="square">
            <a:spAutoFit/>
          </a:bodyPr>
          <a:lstStyle/>
          <a:p>
            <a:pPr marL="342900" lvl="0" indent="-342900" algn="just">
              <a:lnSpc>
                <a:spcPct val="150000"/>
              </a:lnSpc>
              <a:buFont typeface="Symbol" panose="05050102010706020507" pitchFamily="18" charset="2"/>
              <a:buChar char=""/>
            </a:pPr>
            <a:r>
              <a:rPr lang="en-IN" sz="2000" dirty="0">
                <a:latin typeface="Times New Roman" pitchFamily="18" charset="0"/>
                <a:cs typeface="Times New Roman" pitchFamily="18" charset="0"/>
              </a:rPr>
              <a:t>It is a situation where there is more than 25% decrease in precipitation from normal over an area.</a:t>
            </a:r>
            <a:endParaRPr lang="en-US" sz="2000" dirty="0">
              <a:latin typeface="Times New Roman" pitchFamily="18" charset="0"/>
              <a:cs typeface="Times New Roman" pitchFamily="18" charset="0"/>
            </a:endParaRPr>
          </a:p>
          <a:p>
            <a:pPr marL="342900" lvl="0" indent="-342900" algn="just">
              <a:lnSpc>
                <a:spcPct val="150000"/>
              </a:lnSpc>
              <a:buFont typeface="Symbol" panose="05050102010706020507" pitchFamily="18" charset="2"/>
              <a:buChar char=""/>
            </a:pPr>
            <a:r>
              <a:rPr lang="en-IN" sz="2000" dirty="0">
                <a:latin typeface="Times New Roman" pitchFamily="18" charset="0"/>
                <a:cs typeface="Times New Roman" pitchFamily="18" charset="0"/>
              </a:rPr>
              <a:t>The India Meteorological Department (IMD) has adopted the following criteria for sub-classification of meteorological droughts. </a:t>
            </a:r>
            <a:endParaRPr lang="en-US" sz="2000" dirty="0">
              <a:latin typeface="Times New Roman" pitchFamily="18" charset="0"/>
              <a:cs typeface="Times New Roman" pitchFamily="18" charset="0"/>
            </a:endParaRPr>
          </a:p>
          <a:p>
            <a:pPr marL="342900" lvl="0" indent="-342900" algn="just">
              <a:lnSpc>
                <a:spcPct val="150000"/>
              </a:lnSpc>
              <a:buFont typeface="Symbol" panose="05050102010706020507" pitchFamily="18" charset="2"/>
              <a:buChar char=""/>
            </a:pPr>
            <a:r>
              <a:rPr lang="en-IN" sz="2000" dirty="0">
                <a:latin typeface="Times New Roman" pitchFamily="18" charset="0"/>
                <a:cs typeface="Times New Roman" pitchFamily="18" charset="0"/>
              </a:rPr>
              <a:t>A meteorological sub-division is considered to be affected by drought if it receives a total seasonal rainfall less than that of 75% of the normal value. </a:t>
            </a:r>
            <a:endParaRPr lang="en-US" sz="2000" dirty="0">
              <a:latin typeface="Times New Roman" pitchFamily="18" charset="0"/>
              <a:cs typeface="Times New Roman" pitchFamily="18" charset="0"/>
            </a:endParaRPr>
          </a:p>
          <a:p>
            <a:pPr marL="342900" lvl="0" indent="-342900" algn="just">
              <a:lnSpc>
                <a:spcPct val="150000"/>
              </a:lnSpc>
              <a:buFont typeface="Symbol" panose="05050102010706020507" pitchFamily="18" charset="2"/>
              <a:buChar char=""/>
            </a:pPr>
            <a:r>
              <a:rPr lang="en-IN" sz="2000" dirty="0">
                <a:latin typeface="Times New Roman" pitchFamily="18" charset="0"/>
                <a:cs typeface="Times New Roman" pitchFamily="18" charset="0"/>
              </a:rPr>
              <a:t>Also, the drought is classified as moderate if the seasonal deficiency is between 26% and 50%. The drought is said to be severe if the deficiency is above 50% of the normal value. </a:t>
            </a:r>
            <a:endParaRPr lang="en-US" sz="2000" dirty="0">
              <a:latin typeface="Times New Roman" pitchFamily="18" charset="0"/>
              <a:cs typeface="Times New Roman" pitchFamily="18" charset="0"/>
            </a:endParaRPr>
          </a:p>
          <a:p>
            <a:pPr marL="342900" lvl="0" indent="-342900" algn="just">
              <a:lnSpc>
                <a:spcPct val="150000"/>
              </a:lnSpc>
              <a:buFont typeface="Symbol" panose="05050102010706020507" pitchFamily="18" charset="2"/>
              <a:buChar char=""/>
            </a:pPr>
            <a:r>
              <a:rPr lang="en-IN" sz="2000" dirty="0">
                <a:latin typeface="Times New Roman" pitchFamily="18" charset="0"/>
                <a:cs typeface="Times New Roman" pitchFamily="18" charset="0"/>
              </a:rPr>
              <a:t>A year is considered to be a drought year in case the area affected by moderate or severe drought either individually or collectively is more than 20% of the total area of the country.</a:t>
            </a:r>
            <a:endParaRPr lang="en-US" sz="2000" dirty="0">
              <a:latin typeface="Times New Roman" pitchFamily="18" charset="0"/>
              <a:cs typeface="Times New Roman" pitchFamily="18" charset="0"/>
            </a:endParaRPr>
          </a:p>
          <a:p>
            <a:pPr marL="342900" lvl="0" indent="-342900" algn="just">
              <a:lnSpc>
                <a:spcPct val="150000"/>
              </a:lnSpc>
              <a:buFont typeface="Symbol" panose="05050102010706020507" pitchFamily="18" charset="2"/>
              <a:buChar char=""/>
            </a:pPr>
            <a:r>
              <a:rPr lang="en-IN" sz="2000" dirty="0">
                <a:latin typeface="Times New Roman" pitchFamily="18" charset="0"/>
                <a:cs typeface="Times New Roman" pitchFamily="18" charset="0"/>
              </a:rPr>
              <a:t>Further, in India the meteorological drought is in general related to the onset, breaks and withdrawal times of monsoon in the region.</a:t>
            </a:r>
            <a:endParaRPr lang="en-IN" sz="2000" dirty="0">
              <a:effectLst/>
              <a:latin typeface="Times New Roman" pitchFamily="18" charset="0"/>
              <a:ea typeface="Times New Roman" panose="02020603050405020304" pitchFamily="18" charset="0"/>
              <a:cs typeface="Times New Roman" pitchFamily="18" charset="0"/>
            </a:endParaRPr>
          </a:p>
        </p:txBody>
      </p:sp>
      <p:sp>
        <p:nvSpPr>
          <p:cNvPr id="11" name="Rectangle: Rounded Corners 10">
            <a:extLst>
              <a:ext uri="{FF2B5EF4-FFF2-40B4-BE49-F238E27FC236}">
                <a16:creationId xmlns="" xmlns:a16="http://schemas.microsoft.com/office/drawing/2014/main" id="{42A25918-C167-4DB3-BB74-0D2FCB0043D8}"/>
              </a:ext>
            </a:extLst>
          </p:cNvPr>
          <p:cNvSpPr/>
          <p:nvPr/>
        </p:nvSpPr>
        <p:spPr>
          <a:xfrm>
            <a:off x="4276415" y="739709"/>
            <a:ext cx="3629336" cy="841676"/>
          </a:xfrm>
          <a:prstGeom prst="roundRect">
            <a:avLst/>
          </a:prstGeom>
          <a:solidFill>
            <a:srgbClr val="FF80ED"/>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ctr"/>
          <a:lstStyle/>
          <a:p>
            <a:pPr marL="457200" indent="-457200" algn="just">
              <a:lnSpc>
                <a:spcPct val="150000"/>
              </a:lnSpc>
            </a:pPr>
            <a:r>
              <a:rPr lang="en-IN" sz="2800" dirty="0">
                <a:solidFill>
                  <a:schemeClr val="tx1"/>
                </a:solidFill>
                <a:latin typeface="Times New Roman" pitchFamily="18" charset="0"/>
                <a:cs typeface="Times New Roman" pitchFamily="18" charset="0"/>
              </a:rPr>
              <a:t>Meteorological drought</a:t>
            </a:r>
          </a:p>
        </p:txBody>
      </p:sp>
      <p:sp>
        <p:nvSpPr>
          <p:cNvPr id="4" name="Rectangle 3"/>
          <p:cNvSpPr/>
          <p:nvPr/>
        </p:nvSpPr>
        <p:spPr>
          <a:xfrm>
            <a:off x="-1" y="0"/>
            <a:ext cx="6304548" cy="671851"/>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ctr"/>
          <a:lstStyle/>
          <a:p>
            <a:pPr marL="457200" lvl="0" indent="-457200" algn="just">
              <a:lnSpc>
                <a:spcPct val="150000"/>
              </a:lnSpc>
            </a:pPr>
            <a:r>
              <a:rPr lang="en-IN" sz="2800" b="1" dirty="0">
                <a:solidFill>
                  <a:schemeClr val="tx1"/>
                </a:solidFill>
                <a:latin typeface="Times New Roman" pitchFamily="18" charset="0"/>
                <a:ea typeface="Times New Roman" panose="02020603050405020304" pitchFamily="18" charset="0"/>
                <a:cs typeface="Times New Roman" pitchFamily="18" charset="0"/>
              </a:rPr>
              <a:t>Based on the Study Perspective...</a:t>
            </a:r>
            <a:endParaRPr lang="en-US"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198681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 xmlns:a16="http://schemas.microsoft.com/office/drawing/2014/main" id="{92F5F9EA-9AC6-4410-9066-3B736BC0B6D5}"/>
              </a:ext>
            </a:extLst>
          </p:cNvPr>
          <p:cNvSpPr txBox="1"/>
          <p:nvPr/>
        </p:nvSpPr>
        <p:spPr>
          <a:xfrm>
            <a:off x="0" y="1660355"/>
            <a:ext cx="12192000" cy="5078313"/>
          </a:xfrm>
          <a:prstGeom prst="rect">
            <a:avLst/>
          </a:prstGeom>
          <a:solidFill>
            <a:srgbClr val="FFC3A0"/>
          </a:solidFill>
        </p:spPr>
        <p:txBody>
          <a:bodyPr wrap="square">
            <a:spAutoFit/>
          </a:bodyPr>
          <a:lstStyle/>
          <a:p>
            <a:pPr marL="342900" lvl="0" indent="-342900" algn="just">
              <a:lnSpc>
                <a:spcPct val="150000"/>
              </a:lnSpc>
              <a:buFont typeface="Symbol" panose="05050102010706020507" pitchFamily="18" charset="2"/>
              <a:buChar char=""/>
            </a:pPr>
            <a:r>
              <a:rPr lang="en-IN" dirty="0">
                <a:latin typeface="Times New Roman" pitchFamily="18" charset="0"/>
                <a:cs typeface="Times New Roman" pitchFamily="18" charset="0"/>
              </a:rPr>
              <a:t>Meteorological drought, if prolonged, results in hydrological drought with marked depletion of surface water and groundwater. The consequences are the drying up of tanks, reservoirs, streams and rivers, cessation of springs and fall in the groundwater level.</a:t>
            </a:r>
            <a:endParaRPr lang="en-US" dirty="0">
              <a:latin typeface="Times New Roman" pitchFamily="18" charset="0"/>
              <a:cs typeface="Times New Roman" pitchFamily="18" charset="0"/>
            </a:endParaRPr>
          </a:p>
          <a:p>
            <a:pPr marL="342900" lvl="0" indent="-342900" algn="just">
              <a:lnSpc>
                <a:spcPct val="150000"/>
              </a:lnSpc>
              <a:buFont typeface="Symbol" panose="05050102010706020507" pitchFamily="18" charset="2"/>
              <a:buChar char=""/>
            </a:pPr>
            <a:r>
              <a:rPr lang="en-IN" dirty="0">
                <a:latin typeface="Times New Roman" pitchFamily="18" charset="0"/>
                <a:cs typeface="Times New Roman" pitchFamily="18" charset="0"/>
              </a:rPr>
              <a:t>From a hydrologist’s point of view drought means below average values of stream flow, contents in tanks and reservoirs, groundwater and soil moisture. Such a hydrological drought has four components:</a:t>
            </a:r>
            <a:r>
              <a:rPr lang="en-US" dirty="0">
                <a:latin typeface="Times New Roman" pitchFamily="18" charset="0"/>
                <a:cs typeface="Times New Roman" pitchFamily="18" charset="0"/>
              </a:rPr>
              <a:t> </a:t>
            </a:r>
            <a:r>
              <a:rPr lang="en-IN" dirty="0">
                <a:latin typeface="Times New Roman" pitchFamily="18" charset="0"/>
                <a:cs typeface="Times New Roman" pitchFamily="18" charset="0"/>
              </a:rPr>
              <a:t>Magnitude (= amount of deficiency), Duration,  Severity (= cumulative amount of deficiency), Frequency of occurrence</a:t>
            </a:r>
            <a:r>
              <a:rPr lang="en-US" dirty="0">
                <a:latin typeface="Times New Roman" pitchFamily="18" charset="0"/>
                <a:cs typeface="Times New Roman" pitchFamily="18" charset="0"/>
              </a:rPr>
              <a:t> </a:t>
            </a:r>
          </a:p>
          <a:p>
            <a:pPr marL="342900" lvl="0" indent="-342900" algn="just">
              <a:lnSpc>
                <a:spcPct val="150000"/>
              </a:lnSpc>
              <a:buFont typeface="Symbol" panose="05050102010706020507" pitchFamily="18" charset="2"/>
              <a:buChar char=""/>
            </a:pPr>
            <a:r>
              <a:rPr lang="en-IN" dirty="0">
                <a:latin typeface="Times New Roman" pitchFamily="18" charset="0"/>
                <a:cs typeface="Times New Roman" pitchFamily="18" charset="0"/>
              </a:rPr>
              <a:t>The beginning of a drought is rather difficult to determine as drought is a creeping phenomenon. </a:t>
            </a:r>
            <a:endParaRPr lang="en-US" dirty="0">
              <a:latin typeface="Times New Roman" pitchFamily="18" charset="0"/>
              <a:cs typeface="Times New Roman" pitchFamily="18" charset="0"/>
            </a:endParaRPr>
          </a:p>
          <a:p>
            <a:pPr marL="342900" lvl="0" indent="-342900" algn="just">
              <a:lnSpc>
                <a:spcPct val="150000"/>
              </a:lnSpc>
              <a:buFont typeface="Symbol" panose="05050102010706020507" pitchFamily="18" charset="2"/>
              <a:buChar char=""/>
            </a:pPr>
            <a:r>
              <a:rPr lang="en-IN" dirty="0">
                <a:latin typeface="Times New Roman" pitchFamily="18" charset="0"/>
                <a:cs typeface="Times New Roman" pitchFamily="18" charset="0"/>
              </a:rPr>
              <a:t>In the studies on hydrological drought different techniques have to be adopted for study of (</a:t>
            </a:r>
            <a:r>
              <a:rPr lang="en-IN" dirty="0" err="1">
                <a:latin typeface="Times New Roman" pitchFamily="18" charset="0"/>
                <a:cs typeface="Times New Roman" pitchFamily="18" charset="0"/>
              </a:rPr>
              <a:t>i</a:t>
            </a:r>
            <a:r>
              <a:rPr lang="en-IN" dirty="0">
                <a:latin typeface="Times New Roman" pitchFamily="18" charset="0"/>
                <a:cs typeface="Times New Roman" pitchFamily="18" charset="0"/>
              </a:rPr>
              <a:t>) surface water deficit, and (ii) groundwater deficit. The surface water aspect of drought studies is essentially related to the stream and the following techniques are commonly adopted:</a:t>
            </a:r>
            <a:r>
              <a:rPr lang="en-US" dirty="0">
                <a:latin typeface="Times New Roman" pitchFamily="18" charset="0"/>
                <a:cs typeface="Times New Roman" pitchFamily="18" charset="0"/>
              </a:rPr>
              <a:t> </a:t>
            </a:r>
            <a:r>
              <a:rPr lang="en-IN" dirty="0">
                <a:latin typeface="Times New Roman" pitchFamily="18" charset="0"/>
                <a:cs typeface="Times New Roman" pitchFamily="18" charset="0"/>
              </a:rPr>
              <a:t>Low-flow duration curve, Low-flow frequency analysis and Stream flow modelling.</a:t>
            </a:r>
            <a:r>
              <a:rPr lang="en-US" dirty="0">
                <a:latin typeface="Times New Roman" pitchFamily="18" charset="0"/>
                <a:cs typeface="Times New Roman" pitchFamily="18" charset="0"/>
              </a:rPr>
              <a:t> </a:t>
            </a:r>
          </a:p>
          <a:p>
            <a:pPr marL="342900" lvl="0" indent="-342900" algn="just">
              <a:lnSpc>
                <a:spcPct val="150000"/>
              </a:lnSpc>
              <a:buFont typeface="Symbol" panose="05050102010706020507" pitchFamily="18" charset="2"/>
              <a:buChar char=""/>
            </a:pPr>
            <a:r>
              <a:rPr lang="en-IN" dirty="0">
                <a:latin typeface="Times New Roman" pitchFamily="18" charset="0"/>
                <a:cs typeface="Times New Roman" pitchFamily="18" charset="0"/>
              </a:rPr>
              <a:t>Such studies are particularly important in connection with the design and operation of reservoirs, diversion of stream flow for irrigation, power and drinking water needs; and in all activities related to water quality.</a:t>
            </a:r>
          </a:p>
        </p:txBody>
      </p:sp>
      <p:sp>
        <p:nvSpPr>
          <p:cNvPr id="11" name="Rectangle: Rounded Corners 10">
            <a:extLst>
              <a:ext uri="{FF2B5EF4-FFF2-40B4-BE49-F238E27FC236}">
                <a16:creationId xmlns="" xmlns:a16="http://schemas.microsoft.com/office/drawing/2014/main" id="{42A25918-C167-4DB3-BB74-0D2FCB0043D8}"/>
              </a:ext>
            </a:extLst>
          </p:cNvPr>
          <p:cNvSpPr/>
          <p:nvPr/>
        </p:nvSpPr>
        <p:spPr>
          <a:xfrm>
            <a:off x="4562165" y="739709"/>
            <a:ext cx="3547120" cy="841676"/>
          </a:xfrm>
          <a:prstGeom prst="roundRect">
            <a:avLst/>
          </a:prstGeom>
          <a:solidFill>
            <a:srgbClr val="FF80ED"/>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ctr"/>
          <a:lstStyle/>
          <a:p>
            <a:pPr marL="457200" indent="-457200" algn="just">
              <a:lnSpc>
                <a:spcPct val="150000"/>
              </a:lnSpc>
            </a:pPr>
            <a:r>
              <a:rPr lang="en-IN" sz="2800" dirty="0">
                <a:solidFill>
                  <a:schemeClr val="tx1"/>
                </a:solidFill>
                <a:latin typeface="Times New Roman" pitchFamily="18" charset="0"/>
                <a:cs typeface="Times New Roman" pitchFamily="18" charset="0"/>
              </a:rPr>
              <a:t>Hydrological drought</a:t>
            </a:r>
          </a:p>
        </p:txBody>
      </p:sp>
      <p:sp>
        <p:nvSpPr>
          <p:cNvPr id="4" name="Rectangle 3"/>
          <p:cNvSpPr/>
          <p:nvPr/>
        </p:nvSpPr>
        <p:spPr>
          <a:xfrm>
            <a:off x="-1" y="0"/>
            <a:ext cx="6304548" cy="671851"/>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ctr"/>
          <a:lstStyle/>
          <a:p>
            <a:pPr marL="457200" lvl="0" indent="-457200" algn="just">
              <a:lnSpc>
                <a:spcPct val="150000"/>
              </a:lnSpc>
            </a:pPr>
            <a:r>
              <a:rPr lang="en-IN" sz="2800" b="1" dirty="0">
                <a:latin typeface="Times New Roman" pitchFamily="18" charset="0"/>
                <a:ea typeface="Times New Roman" panose="02020603050405020304" pitchFamily="18" charset="0"/>
                <a:cs typeface="Times New Roman" pitchFamily="18" charset="0"/>
              </a:rPr>
              <a:t>Based on the Study Perspective...</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1986819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918</TotalTime>
  <Words>3288</Words>
  <Application>Microsoft Office PowerPoint</Application>
  <PresentationFormat>Custom</PresentationFormat>
  <Paragraphs>190</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Multi-dimensional Impacts of drought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Duda Balas</dc:creator>
  <cp:lastModifiedBy>Dr. Sanjay Kumar Sharma</cp:lastModifiedBy>
  <cp:revision>109</cp:revision>
  <dcterms:created xsi:type="dcterms:W3CDTF">2020-11-28T16:25:34Z</dcterms:created>
  <dcterms:modified xsi:type="dcterms:W3CDTF">2021-10-03T20:09:49Z</dcterms:modified>
</cp:coreProperties>
</file>